
<file path=[Content_Types].xml><?xml version="1.0" encoding="utf-8"?>
<Types xmlns="http://schemas.openxmlformats.org/package/2006/content-types">
  <Default ContentType="application/xml" Extension="xml"/>
  <Default ContentType="image/png" Extension="png"/>
  <Default ContentType="image/jpeg" Extension="jpeg"/>
  <Default ContentType="application/vnd.openxmlformats-package.relationships+xml" Extension="rels"/>
  <Override ContentType="application/vnd.openxmlformats-officedocument.presentationml.slideMaster+xml" PartName="/ppt/slideMasters/slideMaster1.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0.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xml" PartName="/ppt/slides/slide121.xml"/>
  <Override ContentType="application/vnd.openxmlformats-officedocument.presentationml.slide+xml" PartName="/ppt/slides/slide43.xml"/>
  <Override ContentType="application/vnd.openxmlformats-officedocument.presentationml.slide+xml" PartName="/ppt/slides/slide78.xml"/>
  <Override ContentType="application/vnd.openxmlformats-officedocument.presentationml.slide+xml" PartName="/ppt/slides/slide86.xml"/>
  <Override ContentType="application/vnd.openxmlformats-officedocument.presentationml.slide+xml" PartName="/ppt/slides/slide35.xml"/>
  <Override ContentType="application/vnd.openxmlformats-officedocument.presentationml.slide+xml" PartName="/ppt/slides/slide105.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13.xml"/>
  <Override ContentType="application/vnd.openxmlformats-officedocument.presentationml.slide+xml" PartName="/ppt/slides/slide68.xml"/>
  <Override ContentType="application/vnd.openxmlformats-officedocument.presentationml.slide+xml" PartName="/ppt/slides/slide94.xml"/>
  <Override ContentType="application/vnd.openxmlformats-officedocument.presentationml.slide+xml" PartName="/ppt/slides/slide84.xml"/>
  <Override ContentType="application/vnd.openxmlformats-officedocument.presentationml.slide+xml" PartName="/ppt/slides/slide107.xml"/>
  <Override ContentType="application/vnd.openxmlformats-officedocument.presentationml.slide+xml" PartName="/ppt/slides/slide37.xml"/>
  <Override ContentType="application/vnd.openxmlformats-officedocument.presentationml.slide+xml" PartName="/ppt/slides/slide123.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111.xml"/>
  <Override ContentType="application/vnd.openxmlformats-officedocument.presentationml.slide+xml" PartName="/ppt/slides/slide10.xml"/>
  <Override ContentType="application/vnd.openxmlformats-officedocument.presentationml.slide+xml" PartName="/ppt/slides/slide53.xml"/>
  <Override ContentType="application/vnd.openxmlformats-officedocument.presentationml.slide+xml" PartName="/ppt/slides/slide96.xml"/>
  <Override ContentType="application/vnd.openxmlformats-officedocument.presentationml.slide+xml" PartName="/ppt/slides/slide48.xml"/>
  <Override ContentType="application/vnd.openxmlformats-officedocument.presentationml.slide+xml" PartName="/ppt/slides/slide22.xml"/>
  <Override ContentType="application/vnd.openxmlformats-officedocument.presentationml.slide+xml" PartName="/ppt/slides/slide82.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18.xml"/>
  <Override ContentType="application/vnd.openxmlformats-officedocument.presentationml.slide+xml" PartName="/ppt/slides/slide108.xml"/>
  <Override ContentType="application/vnd.openxmlformats-officedocument.presentationml.slide+xml" PartName="/ppt/slides/slide12.xml"/>
  <Override ContentType="application/vnd.openxmlformats-officedocument.presentationml.slide+xml" PartName="/ppt/slides/slide98.xml"/>
  <Override ContentType="application/vnd.openxmlformats-officedocument.presentationml.slide+xml" PartName="/ppt/slides/slide125.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46.xml"/>
  <Override ContentType="application/vnd.openxmlformats-officedocument.presentationml.slide+xml" PartName="/ppt/slides/slide3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89.xml"/>
  <Override ContentType="application/vnd.openxmlformats-officedocument.presentationml.slide+xml" PartName="/ppt/slides/slide76.xml"/>
  <Override ContentType="application/vnd.openxmlformats-officedocument.presentationml.slide+xml" PartName="/ppt/slides/slide63.xml"/>
  <Override ContentType="application/vnd.openxmlformats-officedocument.presentationml.slide+xml" PartName="/ppt/slides/slide116.xml"/>
  <Override ContentType="application/vnd.openxmlformats-officedocument.presentationml.slide+xml" PartName="/ppt/slides/slide93.xml"/>
  <Override ContentType="application/vnd.openxmlformats-officedocument.presentationml.slide+xml" PartName="/ppt/slides/slide101.xml"/>
  <Override ContentType="application/vnd.openxmlformats-officedocument.presentationml.slide+xml" PartName="/ppt/slides/slide80.xml"/>
  <Override ContentType="application/vnd.openxmlformats-officedocument.presentationml.slide+xml" PartName="/ppt/slides/slide103.xml"/>
  <Override ContentType="application/vnd.openxmlformats-officedocument.presentationml.slide+xml" PartName="/ppt/slides/slide61.xml"/>
  <Override ContentType="application/vnd.openxmlformats-officedocument.presentationml.slide+xml" PartName="/ppt/slides/slide91.xml"/>
  <Override ContentType="application/vnd.openxmlformats-officedocument.presentationml.slide+xml" PartName="/ppt/slides/slide114.xml"/>
  <Override ContentType="application/vnd.openxmlformats-officedocument.presentationml.slide+xml" PartName="/ppt/slides/slide31.xml"/>
  <Override ContentType="application/vnd.openxmlformats-officedocument.presentationml.slide+xml" PartName="/ppt/slides/slide120.xml"/>
  <Override ContentType="application/vnd.openxmlformats-officedocument.presentationml.slide+xml" PartName="/ppt/slides/slide87.xml"/>
  <Override ContentType="application/vnd.openxmlformats-officedocument.presentationml.slide+xml" PartName="/ppt/slides/slide74.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12.xml"/>
  <Override ContentType="application/vnd.openxmlformats-officedocument.presentationml.slide+xml" PartName="/ppt/slides/slide95.xml"/>
  <Override ContentType="application/vnd.openxmlformats-officedocument.presentationml.slide+xml" PartName="/ppt/slides/slide69.xml"/>
  <Override ContentType="application/vnd.openxmlformats-officedocument.presentationml.slide+xml" PartName="/ppt/slides/slide85.xml"/>
  <Override ContentType="application/vnd.openxmlformats-officedocument.presentationml.slide+xml" PartName="/ppt/slides/slide42.xml"/>
  <Override ContentType="application/vnd.openxmlformats-officedocument.presentationml.slide+xml" PartName="/ppt/slides/slide50.xml"/>
  <Override ContentType="application/vnd.openxmlformats-officedocument.presentationml.slide+xml" PartName="/ppt/slides/slide77.xml"/>
  <Override ContentType="application/vnd.openxmlformats-officedocument.presentationml.slide+xml" PartName="/ppt/slides/slide34.xml"/>
  <Override ContentType="application/vnd.openxmlformats-officedocument.presentationml.slide+xml" PartName="/ppt/slides/slide122.xml"/>
  <Override ContentType="application/vnd.openxmlformats-officedocument.presentationml.slide+xml" PartName="/ppt/slides/slide16.xml"/>
  <Override ContentType="application/vnd.openxmlformats-officedocument.presentationml.slide+xml" PartName="/ppt/slides/slide104.xml"/>
  <Override ContentType="application/vnd.openxmlformats-officedocument.presentationml.slide+xml" PartName="/ppt/slides/slide97.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10.xml"/>
  <Override ContentType="application/vnd.openxmlformats-officedocument.presentationml.slide+xml" PartName="/ppt/slides/slide6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79.xml"/>
  <Override ContentType="application/vnd.openxmlformats-officedocument.presentationml.slide+xml" PartName="/ppt/slides/slide49.xml"/>
  <Override ContentType="application/vnd.openxmlformats-officedocument.presentationml.slide+xml" PartName="/ppt/slides/slide124.xml"/>
  <Override ContentType="application/vnd.openxmlformats-officedocument.presentationml.slide+xml" PartName="/ppt/slides/slide83.xml"/>
  <Override ContentType="application/vnd.openxmlformats-officedocument.presentationml.slide+xml" PartName="/ppt/slides/slide106.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119.xml"/>
  <Override ContentType="application/vnd.openxmlformats-officedocument.presentationml.slide+xml" PartName="/ppt/slides/slide40.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109.xml"/>
  <Override ContentType="application/vnd.openxmlformats-officedocument.presentationml.slide+xml" PartName="/ppt/slides/slide99.xml"/>
  <Override ContentType="application/vnd.openxmlformats-officedocument.presentationml.slide+xml" PartName="/ppt/slides/slide3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47.xml"/>
  <Override ContentType="application/vnd.openxmlformats-officedocument.presentationml.slide+xml" PartName="/ppt/slides/slide21.xml"/>
  <Override ContentType="application/vnd.openxmlformats-officedocument.presentationml.slide+xml" PartName="/ppt/slides/slide100.xml"/>
  <Override ContentType="application/vnd.openxmlformats-officedocument.presentationml.slide+xml" PartName="/ppt/slides/slide64.xml"/>
  <Override ContentType="application/vnd.openxmlformats-officedocument.presentationml.slide+xml" PartName="/ppt/slides/slide81.xml"/>
  <Override ContentType="application/vnd.openxmlformats-officedocument.presentationml.slide+xml" PartName="/ppt/slides/slide90.xml"/>
  <Override ContentType="application/vnd.openxmlformats-officedocument.presentationml.slide+xml" PartName="/ppt/slides/slide8.xml"/>
  <Override ContentType="application/vnd.openxmlformats-officedocument.presentationml.slide+xml" PartName="/ppt/slides/slide117.xml"/>
  <Override ContentType="application/vnd.openxmlformats-officedocument.presentationml.slide+xml" PartName="/ppt/slides/slide62.xml"/>
  <Override ContentType="application/vnd.openxmlformats-officedocument.presentationml.slide+xml" PartName="/ppt/slides/slide32.xml"/>
  <Override ContentType="application/vnd.openxmlformats-officedocument.presentationml.slide+xml" PartName="/ppt/slides/slide75.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88.xml"/>
  <Override ContentType="application/vnd.openxmlformats-officedocument.presentationml.slide+xml" PartName="/ppt/slides/slide115.xml"/>
  <Override ContentType="application/vnd.openxmlformats-officedocument.presentationml.slide+xml" PartName="/ppt/slides/slide92.xml"/>
  <Override ContentType="application/vnd.openxmlformats-officedocument.presentationml.slide+xml" PartName="/ppt/slides/slide102.xml"/>
  <Override ContentType="application/vnd.openxmlformats-officedocument.presentationml.presentation.main+xml" PartName="/ppt/presentation.xml"/>
  <Override ContentType="application/vnd.openxmlformats-officedocument.presentationml.presProps+xml" PartName="/ppt/presProps1.xml"/>
  <Override ContentType="application/vnd.openxmlformats-officedocument.theme+xml" PartName="/ppt/theme/theme1.xml"/>
  <Override ContentType="application/vnd.openxmlformats-officedocument.presentationml.viewProps+xml" PartName="/ppt/viewProps1.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 id="308" r:id="rId57"/>
    <p:sldId id="309" r:id="rId58"/>
    <p:sldId id="310" r:id="rId59"/>
    <p:sldId id="311" r:id="rId60"/>
    <p:sldId id="312" r:id="rId61"/>
    <p:sldId id="313" r:id="rId62"/>
    <p:sldId id="314" r:id="rId63"/>
    <p:sldId id="315" r:id="rId64"/>
    <p:sldId id="316" r:id="rId65"/>
    <p:sldId id="317" r:id="rId66"/>
    <p:sldId id="318" r:id="rId67"/>
    <p:sldId id="319" r:id="rId68"/>
    <p:sldId id="320" r:id="rId69"/>
    <p:sldId id="321" r:id="rId70"/>
    <p:sldId id="322" r:id="rId71"/>
    <p:sldId id="323" r:id="rId72"/>
    <p:sldId id="324" r:id="rId73"/>
    <p:sldId id="325" r:id="rId74"/>
    <p:sldId id="326" r:id="rId75"/>
    <p:sldId id="327" r:id="rId76"/>
    <p:sldId id="328" r:id="rId77"/>
    <p:sldId id="329" r:id="rId78"/>
    <p:sldId id="330" r:id="rId79"/>
    <p:sldId id="331" r:id="rId80"/>
    <p:sldId id="332" r:id="rId81"/>
    <p:sldId id="333" r:id="rId82"/>
    <p:sldId id="334" r:id="rId83"/>
    <p:sldId id="335" r:id="rId84"/>
    <p:sldId id="336" r:id="rId85"/>
    <p:sldId id="337" r:id="rId86"/>
    <p:sldId id="338" r:id="rId87"/>
    <p:sldId id="339" r:id="rId88"/>
    <p:sldId id="340" r:id="rId89"/>
    <p:sldId id="341" r:id="rId90"/>
    <p:sldId id="342" r:id="rId91"/>
    <p:sldId id="343" r:id="rId92"/>
    <p:sldId id="344" r:id="rId93"/>
    <p:sldId id="345" r:id="rId94"/>
    <p:sldId id="346" r:id="rId95"/>
    <p:sldId id="347" r:id="rId96"/>
    <p:sldId id="348" r:id="rId97"/>
    <p:sldId id="349" r:id="rId98"/>
    <p:sldId id="350" r:id="rId99"/>
    <p:sldId id="351" r:id="rId100"/>
    <p:sldId id="352" r:id="rId101"/>
    <p:sldId id="353" r:id="rId102"/>
    <p:sldId id="354" r:id="rId103"/>
    <p:sldId id="355" r:id="rId104"/>
    <p:sldId id="356" r:id="rId105"/>
    <p:sldId id="357" r:id="rId106"/>
    <p:sldId id="358" r:id="rId107"/>
    <p:sldId id="359" r:id="rId108"/>
    <p:sldId id="360" r:id="rId109"/>
    <p:sldId id="361" r:id="rId110"/>
    <p:sldId id="362" r:id="rId111"/>
    <p:sldId id="363" r:id="rId112"/>
    <p:sldId id="364" r:id="rId113"/>
    <p:sldId id="365" r:id="rId114"/>
    <p:sldId id="366" r:id="rId115"/>
    <p:sldId id="367" r:id="rId116"/>
    <p:sldId id="368" r:id="rId117"/>
    <p:sldId id="369" r:id="rId118"/>
    <p:sldId id="370" r:id="rId119"/>
    <p:sldId id="371" r:id="rId120"/>
    <p:sldId id="372" r:id="rId121"/>
    <p:sldId id="373" r:id="rId122"/>
    <p:sldId id="374" r:id="rId123"/>
    <p:sldId id="375" r:id="rId124"/>
    <p:sldId id="376" r:id="rId125"/>
    <p:sldId id="377" r:id="rId126"/>
    <p:sldId id="378" r:id="rId127"/>
    <p:sldId id="379" r:id="rId128"/>
    <p:sldId id="380" r:id="rId129"/>
  </p:sldIdLst>
  <p:sldSz cy="6858000" cx="9144000"/>
  <p:notesSz cx="6858000" cy="9144000"/>
  <p:defaultTextStyle>
    <a:defPPr lvl="0">
      <a:defRPr lang="en-US"/>
    </a:defPPr>
    <a:lvl1pPr defTabSz="914400" eaLnBrk="1" hangingPunct="1" latinLnBrk="0" lvl="0" marL="0" rtl="0" algn="l">
      <a:defRPr kern="1200" sz="1800">
        <a:solidFill>
          <a:schemeClr val="tx1"/>
        </a:solidFill>
        <a:latin typeface="+mn-lt"/>
        <a:ea typeface="+mn-ea"/>
        <a:cs typeface="+mn-cs"/>
      </a:defRPr>
    </a:lvl1pPr>
    <a:lvl2pPr defTabSz="914400" eaLnBrk="1" hangingPunct="1" latinLnBrk="0" lvl="1" marL="457200" rtl="0" algn="l">
      <a:defRPr kern="1200" sz="1800">
        <a:solidFill>
          <a:schemeClr val="tx1"/>
        </a:solidFill>
        <a:latin typeface="+mn-lt"/>
        <a:ea typeface="+mn-ea"/>
        <a:cs typeface="+mn-cs"/>
      </a:defRPr>
    </a:lvl2pPr>
    <a:lvl3pPr defTabSz="914400" eaLnBrk="1" hangingPunct="1" latinLnBrk="0" lvl="2" marL="914400" rtl="0" algn="l">
      <a:defRPr kern="1200" sz="1800">
        <a:solidFill>
          <a:schemeClr val="tx1"/>
        </a:solidFill>
        <a:latin typeface="+mn-lt"/>
        <a:ea typeface="+mn-ea"/>
        <a:cs typeface="+mn-cs"/>
      </a:defRPr>
    </a:lvl3pPr>
    <a:lvl4pPr defTabSz="914400" eaLnBrk="1" hangingPunct="1" latinLnBrk="0" lvl="3" marL="1371600" rtl="0" algn="l">
      <a:defRPr kern="1200" sz="1800">
        <a:solidFill>
          <a:schemeClr val="tx1"/>
        </a:solidFill>
        <a:latin typeface="+mn-lt"/>
        <a:ea typeface="+mn-ea"/>
        <a:cs typeface="+mn-cs"/>
      </a:defRPr>
    </a:lvl4pPr>
    <a:lvl5pPr defTabSz="914400" eaLnBrk="1" hangingPunct="1" latinLnBrk="0" lvl="4" marL="1828800" rtl="0" algn="l">
      <a:defRPr kern="1200" sz="1800">
        <a:solidFill>
          <a:schemeClr val="tx1"/>
        </a:solidFill>
        <a:latin typeface="+mn-lt"/>
        <a:ea typeface="+mn-ea"/>
        <a:cs typeface="+mn-cs"/>
      </a:defRPr>
    </a:lvl5pPr>
    <a:lvl6pPr defTabSz="914400" eaLnBrk="1" hangingPunct="1" latinLnBrk="0" lvl="5" marL="2286000" rtl="0" algn="l">
      <a:defRPr kern="1200" sz="1800">
        <a:solidFill>
          <a:schemeClr val="tx1"/>
        </a:solidFill>
        <a:latin typeface="+mn-lt"/>
        <a:ea typeface="+mn-ea"/>
        <a:cs typeface="+mn-cs"/>
      </a:defRPr>
    </a:lvl6pPr>
    <a:lvl7pPr defTabSz="914400" eaLnBrk="1" hangingPunct="1" latinLnBrk="0" lvl="6" marL="2743200" rtl="0" algn="l">
      <a:defRPr kern="1200" sz="1800">
        <a:solidFill>
          <a:schemeClr val="tx1"/>
        </a:solidFill>
        <a:latin typeface="+mn-lt"/>
        <a:ea typeface="+mn-ea"/>
        <a:cs typeface="+mn-cs"/>
      </a:defRPr>
    </a:lvl7pPr>
    <a:lvl8pPr defTabSz="914400" eaLnBrk="1" hangingPunct="1" latinLnBrk="0" lvl="7" marL="3200400" rtl="0" algn="l">
      <a:defRPr kern="1200" sz="1800">
        <a:solidFill>
          <a:schemeClr val="tx1"/>
        </a:solidFill>
        <a:latin typeface="+mn-lt"/>
        <a:ea typeface="+mn-ea"/>
        <a:cs typeface="+mn-cs"/>
      </a:defRPr>
    </a:lvl8pPr>
    <a:lvl9pPr defTabSz="914400" eaLnBrk="1" hangingPunct="1" latinLnBrk="0" lvl="8" marL="3657600" rtl="0" algn="l">
      <a:defRPr kern="1200" sz="1800">
        <a:solidFill>
          <a:schemeClr val="tx1"/>
        </a:solidFill>
        <a:latin typeface="+mn-lt"/>
        <a:ea typeface="+mn-ea"/>
        <a:cs typeface="+mn-cs"/>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1.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1.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42" Type="http://schemas.openxmlformats.org/officeDocument/2006/relationships/slide" Target="slides/slide38.xml"/><Relationship Id="rId41" Type="http://schemas.openxmlformats.org/officeDocument/2006/relationships/slide" Target="slides/slide37.xml"/><Relationship Id="rId44" Type="http://schemas.openxmlformats.org/officeDocument/2006/relationships/slide" Target="slides/slide40.xml"/><Relationship Id="rId43" Type="http://schemas.openxmlformats.org/officeDocument/2006/relationships/slide" Target="slides/slide39.xml"/><Relationship Id="rId46" Type="http://schemas.openxmlformats.org/officeDocument/2006/relationships/slide" Target="slides/slide42.xml"/><Relationship Id="rId45" Type="http://schemas.openxmlformats.org/officeDocument/2006/relationships/slide" Target="slides/slide41.xml"/><Relationship Id="rId107" Type="http://schemas.openxmlformats.org/officeDocument/2006/relationships/slide" Target="slides/slide103.xml"/><Relationship Id="rId106" Type="http://schemas.openxmlformats.org/officeDocument/2006/relationships/slide" Target="slides/slide102.xml"/><Relationship Id="rId105" Type="http://schemas.openxmlformats.org/officeDocument/2006/relationships/slide" Target="slides/slide101.xml"/><Relationship Id="rId104" Type="http://schemas.openxmlformats.org/officeDocument/2006/relationships/slide" Target="slides/slide100.xml"/><Relationship Id="rId109" Type="http://schemas.openxmlformats.org/officeDocument/2006/relationships/slide" Target="slides/slide105.xml"/><Relationship Id="rId108" Type="http://schemas.openxmlformats.org/officeDocument/2006/relationships/slide" Target="slides/slide104.xml"/><Relationship Id="rId48" Type="http://schemas.openxmlformats.org/officeDocument/2006/relationships/slide" Target="slides/slide44.xml"/><Relationship Id="rId47" Type="http://schemas.openxmlformats.org/officeDocument/2006/relationships/slide" Target="slides/slide43.xml"/><Relationship Id="rId49" Type="http://schemas.openxmlformats.org/officeDocument/2006/relationships/slide" Target="slides/slide45.xml"/><Relationship Id="rId103" Type="http://schemas.openxmlformats.org/officeDocument/2006/relationships/slide" Target="slides/slide99.xml"/><Relationship Id="rId102" Type="http://schemas.openxmlformats.org/officeDocument/2006/relationships/slide" Target="slides/slide98.xml"/><Relationship Id="rId101" Type="http://schemas.openxmlformats.org/officeDocument/2006/relationships/slide" Target="slides/slide97.xml"/><Relationship Id="rId100" Type="http://schemas.openxmlformats.org/officeDocument/2006/relationships/slide" Target="slides/slide96.xml"/><Relationship Id="rId31" Type="http://schemas.openxmlformats.org/officeDocument/2006/relationships/slide" Target="slides/slide27.xml"/><Relationship Id="rId30" Type="http://schemas.openxmlformats.org/officeDocument/2006/relationships/slide" Target="slides/slide26.xml"/><Relationship Id="rId33" Type="http://schemas.openxmlformats.org/officeDocument/2006/relationships/slide" Target="slides/slide29.xml"/><Relationship Id="rId32" Type="http://schemas.openxmlformats.org/officeDocument/2006/relationships/slide" Target="slides/slide28.xml"/><Relationship Id="rId35" Type="http://schemas.openxmlformats.org/officeDocument/2006/relationships/slide" Target="slides/slide31.xml"/><Relationship Id="rId34" Type="http://schemas.openxmlformats.org/officeDocument/2006/relationships/slide" Target="slides/slide30.xml"/><Relationship Id="rId37" Type="http://schemas.openxmlformats.org/officeDocument/2006/relationships/slide" Target="slides/slide33.xml"/><Relationship Id="rId36" Type="http://schemas.openxmlformats.org/officeDocument/2006/relationships/slide" Target="slides/slide32.xml"/><Relationship Id="rId39" Type="http://schemas.openxmlformats.org/officeDocument/2006/relationships/slide" Target="slides/slide35.xml"/><Relationship Id="rId38" Type="http://schemas.openxmlformats.org/officeDocument/2006/relationships/slide" Target="slides/slide34.xml"/><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29" Type="http://schemas.openxmlformats.org/officeDocument/2006/relationships/slide" Target="slides/slide125.xml"/><Relationship Id="rId128" Type="http://schemas.openxmlformats.org/officeDocument/2006/relationships/slide" Target="slides/slide124.xml"/><Relationship Id="rId127" Type="http://schemas.openxmlformats.org/officeDocument/2006/relationships/slide" Target="slides/slide123.xml"/><Relationship Id="rId126" Type="http://schemas.openxmlformats.org/officeDocument/2006/relationships/slide" Target="slides/slide122.xml"/><Relationship Id="rId26" Type="http://schemas.openxmlformats.org/officeDocument/2006/relationships/slide" Target="slides/slide22.xml"/><Relationship Id="rId121" Type="http://schemas.openxmlformats.org/officeDocument/2006/relationships/slide" Target="slides/slide117.xml"/><Relationship Id="rId25" Type="http://schemas.openxmlformats.org/officeDocument/2006/relationships/slide" Target="slides/slide21.xml"/><Relationship Id="rId120" Type="http://schemas.openxmlformats.org/officeDocument/2006/relationships/slide" Target="slides/slide116.xml"/><Relationship Id="rId28" Type="http://schemas.openxmlformats.org/officeDocument/2006/relationships/slide" Target="slides/slide24.xml"/><Relationship Id="rId27" Type="http://schemas.openxmlformats.org/officeDocument/2006/relationships/slide" Target="slides/slide23.xml"/><Relationship Id="rId125" Type="http://schemas.openxmlformats.org/officeDocument/2006/relationships/slide" Target="slides/slide121.xml"/><Relationship Id="rId29" Type="http://schemas.openxmlformats.org/officeDocument/2006/relationships/slide" Target="slides/slide25.xml"/><Relationship Id="rId124" Type="http://schemas.openxmlformats.org/officeDocument/2006/relationships/slide" Target="slides/slide120.xml"/><Relationship Id="rId123" Type="http://schemas.openxmlformats.org/officeDocument/2006/relationships/slide" Target="slides/slide119.xml"/><Relationship Id="rId122" Type="http://schemas.openxmlformats.org/officeDocument/2006/relationships/slide" Target="slides/slide118.xml"/><Relationship Id="rId95" Type="http://schemas.openxmlformats.org/officeDocument/2006/relationships/slide" Target="slides/slide91.xml"/><Relationship Id="rId94" Type="http://schemas.openxmlformats.org/officeDocument/2006/relationships/slide" Target="slides/slide90.xml"/><Relationship Id="rId97" Type="http://schemas.openxmlformats.org/officeDocument/2006/relationships/slide" Target="slides/slide93.xml"/><Relationship Id="rId96" Type="http://schemas.openxmlformats.org/officeDocument/2006/relationships/slide" Target="slides/slide92.xml"/><Relationship Id="rId11" Type="http://schemas.openxmlformats.org/officeDocument/2006/relationships/slide" Target="slides/slide7.xml"/><Relationship Id="rId99" Type="http://schemas.openxmlformats.org/officeDocument/2006/relationships/slide" Target="slides/slide95.xml"/><Relationship Id="rId10" Type="http://schemas.openxmlformats.org/officeDocument/2006/relationships/slide" Target="slides/slide6.xml"/><Relationship Id="rId98" Type="http://schemas.openxmlformats.org/officeDocument/2006/relationships/slide" Target="slides/slide94.xml"/><Relationship Id="rId13" Type="http://schemas.openxmlformats.org/officeDocument/2006/relationships/slide" Target="slides/slide9.xml"/><Relationship Id="rId12" Type="http://schemas.openxmlformats.org/officeDocument/2006/relationships/slide" Target="slides/slide8.xml"/><Relationship Id="rId91" Type="http://schemas.openxmlformats.org/officeDocument/2006/relationships/slide" Target="slides/slide87.xml"/><Relationship Id="rId90" Type="http://schemas.openxmlformats.org/officeDocument/2006/relationships/slide" Target="slides/slide86.xml"/><Relationship Id="rId93" Type="http://schemas.openxmlformats.org/officeDocument/2006/relationships/slide" Target="slides/slide89.xml"/><Relationship Id="rId92" Type="http://schemas.openxmlformats.org/officeDocument/2006/relationships/slide" Target="slides/slide88.xml"/><Relationship Id="rId118" Type="http://schemas.openxmlformats.org/officeDocument/2006/relationships/slide" Target="slides/slide114.xml"/><Relationship Id="rId117" Type="http://schemas.openxmlformats.org/officeDocument/2006/relationships/slide" Target="slides/slide113.xml"/><Relationship Id="rId116" Type="http://schemas.openxmlformats.org/officeDocument/2006/relationships/slide" Target="slides/slide112.xml"/><Relationship Id="rId115" Type="http://schemas.openxmlformats.org/officeDocument/2006/relationships/slide" Target="slides/slide111.xml"/><Relationship Id="rId119" Type="http://schemas.openxmlformats.org/officeDocument/2006/relationships/slide" Target="slides/slide115.xml"/><Relationship Id="rId15" Type="http://schemas.openxmlformats.org/officeDocument/2006/relationships/slide" Target="slides/slide11.xml"/><Relationship Id="rId110" Type="http://schemas.openxmlformats.org/officeDocument/2006/relationships/slide" Target="slides/slide106.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14" Type="http://schemas.openxmlformats.org/officeDocument/2006/relationships/slide" Target="slides/slide110.xml"/><Relationship Id="rId18" Type="http://schemas.openxmlformats.org/officeDocument/2006/relationships/slide" Target="slides/slide14.xml"/><Relationship Id="rId113" Type="http://schemas.openxmlformats.org/officeDocument/2006/relationships/slide" Target="slides/slide109.xml"/><Relationship Id="rId112" Type="http://schemas.openxmlformats.org/officeDocument/2006/relationships/slide" Target="slides/slide108.xml"/><Relationship Id="rId111" Type="http://schemas.openxmlformats.org/officeDocument/2006/relationships/slide" Target="slides/slide107.xml"/><Relationship Id="rId84" Type="http://schemas.openxmlformats.org/officeDocument/2006/relationships/slide" Target="slides/slide80.xml"/><Relationship Id="rId83" Type="http://schemas.openxmlformats.org/officeDocument/2006/relationships/slide" Target="slides/slide79.xml"/><Relationship Id="rId86" Type="http://schemas.openxmlformats.org/officeDocument/2006/relationships/slide" Target="slides/slide82.xml"/><Relationship Id="rId85" Type="http://schemas.openxmlformats.org/officeDocument/2006/relationships/slide" Target="slides/slide81.xml"/><Relationship Id="rId88" Type="http://schemas.openxmlformats.org/officeDocument/2006/relationships/slide" Target="slides/slide84.xml"/><Relationship Id="rId87" Type="http://schemas.openxmlformats.org/officeDocument/2006/relationships/slide" Target="slides/slide83.xml"/><Relationship Id="rId89" Type="http://schemas.openxmlformats.org/officeDocument/2006/relationships/slide" Target="slides/slide85.xml"/><Relationship Id="rId80" Type="http://schemas.openxmlformats.org/officeDocument/2006/relationships/slide" Target="slides/slide76.xml"/><Relationship Id="rId82" Type="http://schemas.openxmlformats.org/officeDocument/2006/relationships/slide" Target="slides/slide78.xml"/><Relationship Id="rId81" Type="http://schemas.openxmlformats.org/officeDocument/2006/relationships/slide" Target="slides/slide77.xml"/><Relationship Id="rId1" Type="http://schemas.openxmlformats.org/officeDocument/2006/relationships/theme" Target="theme/theme1.xml"/><Relationship Id="rId2" Type="http://schemas.openxmlformats.org/officeDocument/2006/relationships/viewProps" Target="viewProps1.xml"/><Relationship Id="rId3" Type="http://schemas.openxmlformats.org/officeDocument/2006/relationships/presProps" Target="presProps1.xml"/><Relationship Id="rId4" Type="http://schemas.openxmlformats.org/officeDocument/2006/relationships/slideMaster" Target="slideMasters/slideMaster1.xml"/><Relationship Id="rId9" Type="http://schemas.openxmlformats.org/officeDocument/2006/relationships/slide" Target="slides/slide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73" Type="http://schemas.openxmlformats.org/officeDocument/2006/relationships/slide" Target="slides/slide69.xml"/><Relationship Id="rId72" Type="http://schemas.openxmlformats.org/officeDocument/2006/relationships/slide" Target="slides/slide68.xml"/><Relationship Id="rId75" Type="http://schemas.openxmlformats.org/officeDocument/2006/relationships/slide" Target="slides/slide71.xml"/><Relationship Id="rId74" Type="http://schemas.openxmlformats.org/officeDocument/2006/relationships/slide" Target="slides/slide70.xml"/><Relationship Id="rId77" Type="http://schemas.openxmlformats.org/officeDocument/2006/relationships/slide" Target="slides/slide73.xml"/><Relationship Id="rId76" Type="http://schemas.openxmlformats.org/officeDocument/2006/relationships/slide" Target="slides/slide72.xml"/><Relationship Id="rId79" Type="http://schemas.openxmlformats.org/officeDocument/2006/relationships/slide" Target="slides/slide75.xml"/><Relationship Id="rId78" Type="http://schemas.openxmlformats.org/officeDocument/2006/relationships/slide" Target="slides/slide74.xml"/><Relationship Id="rId71" Type="http://schemas.openxmlformats.org/officeDocument/2006/relationships/slide" Target="slides/slide67.xml"/><Relationship Id="rId70" Type="http://schemas.openxmlformats.org/officeDocument/2006/relationships/slide" Target="slides/slide66.xml"/><Relationship Id="rId62" Type="http://schemas.openxmlformats.org/officeDocument/2006/relationships/slide" Target="slides/slide58.xml"/><Relationship Id="rId61" Type="http://schemas.openxmlformats.org/officeDocument/2006/relationships/slide" Target="slides/slide57.xml"/><Relationship Id="rId64" Type="http://schemas.openxmlformats.org/officeDocument/2006/relationships/slide" Target="slides/slide60.xml"/><Relationship Id="rId63" Type="http://schemas.openxmlformats.org/officeDocument/2006/relationships/slide" Target="slides/slide59.xml"/><Relationship Id="rId66" Type="http://schemas.openxmlformats.org/officeDocument/2006/relationships/slide" Target="slides/slide62.xml"/><Relationship Id="rId65" Type="http://schemas.openxmlformats.org/officeDocument/2006/relationships/slide" Target="slides/slide61.xml"/><Relationship Id="rId68" Type="http://schemas.openxmlformats.org/officeDocument/2006/relationships/slide" Target="slides/slide64.xml"/><Relationship Id="rId67" Type="http://schemas.openxmlformats.org/officeDocument/2006/relationships/slide" Target="slides/slide63.xml"/><Relationship Id="rId60" Type="http://schemas.openxmlformats.org/officeDocument/2006/relationships/slide" Target="slides/slide56.xml"/><Relationship Id="rId69" Type="http://schemas.openxmlformats.org/officeDocument/2006/relationships/slide" Target="slides/slide65.xml"/><Relationship Id="rId51" Type="http://schemas.openxmlformats.org/officeDocument/2006/relationships/slide" Target="slides/slide47.xml"/><Relationship Id="rId50" Type="http://schemas.openxmlformats.org/officeDocument/2006/relationships/slide" Target="slides/slide46.xml"/><Relationship Id="rId53" Type="http://schemas.openxmlformats.org/officeDocument/2006/relationships/slide" Target="slides/slide49.xml"/><Relationship Id="rId52" Type="http://schemas.openxmlformats.org/officeDocument/2006/relationships/slide" Target="slides/slide48.xml"/><Relationship Id="rId55" Type="http://schemas.openxmlformats.org/officeDocument/2006/relationships/slide" Target="slides/slide51.xml"/><Relationship Id="rId54" Type="http://schemas.openxmlformats.org/officeDocument/2006/relationships/slide" Target="slides/slide50.xml"/><Relationship Id="rId57" Type="http://schemas.openxmlformats.org/officeDocument/2006/relationships/slide" Target="slides/slide53.xml"/><Relationship Id="rId56" Type="http://schemas.openxmlformats.org/officeDocument/2006/relationships/slide" Target="slides/slide52.xml"/><Relationship Id="rId59" Type="http://schemas.openxmlformats.org/officeDocument/2006/relationships/slide" Target="slides/slide55.xml"/><Relationship Id="rId58" Type="http://schemas.openxmlformats.org/officeDocument/2006/relationships/slide" Target="slides/slide5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9/18/2022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9/18/2022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9/18/2022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9/18/2022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3" Type="http://schemas.openxmlformats.org/officeDocument/2006/relationships/hyperlink" Target="https://en.wikipedia.org/wiki/Dental_lamina" TargetMode="External"/><Relationship Id="rId2" Type="http://schemas.openxmlformats.org/officeDocument/2006/relationships/hyperlink" Target="https://en.wikipedia.org/wiki/Radiography" TargetMode="External"/><Relationship Id="rId1" Type="http://schemas.openxmlformats.org/officeDocument/2006/relationships/slideLayout" Target="../slideLayouts/slideLayout2.xml"/><Relationship Id="rId4" Type="http://schemas.openxmlformats.org/officeDocument/2006/relationships/hyperlink" Target="https://en.wikipedia.org/wiki/Biopsy" TargetMode="External"/></Relationships>
</file>

<file path=ppt/slides/_rels/slide107.xml.rels><?xml version="1.0" encoding="UTF-8" standalone="yes"?>
<Relationships xmlns="http://schemas.openxmlformats.org/package/2006/relationships"><Relationship Id="rId3" Type="http://schemas.openxmlformats.org/officeDocument/2006/relationships/hyperlink" Target="https://en.wikipedia.org/wiki/Curettage" TargetMode="External"/><Relationship Id="rId2" Type="http://schemas.openxmlformats.org/officeDocument/2006/relationships/hyperlink" Target="https://en.wikipedia.org/wiki/Surgery" TargetMode="Externa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hyperlink" Target="https://en.wikipedia.org/wiki/Nasal_cavity" TargetMode="External"/><Relationship Id="rId2" Type="http://schemas.openxmlformats.org/officeDocument/2006/relationships/hyperlink" Target="https://en.wikipedia.org/wiki/Palate" TargetMode="External"/><Relationship Id="rId1" Type="http://schemas.openxmlformats.org/officeDocument/2006/relationships/slideLayout" Target="../slideLayouts/slideLayout2.xml"/><Relationship Id="rId4" Type="http://schemas.openxmlformats.org/officeDocument/2006/relationships/hyperlink" Target="https://en.wikipedia.org/wiki/Otitis_media"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8" Type="http://schemas.openxmlformats.org/officeDocument/2006/relationships/hyperlink" Target="https://en.wikipedia.org/wiki/Advanced_maternal_age" TargetMode="External"/><Relationship Id="rId3" Type="http://schemas.openxmlformats.org/officeDocument/2006/relationships/hyperlink" Target="https://en.wikipedia.org/wiki/Congenital_deformity" TargetMode="External"/><Relationship Id="rId7" Type="http://schemas.openxmlformats.org/officeDocument/2006/relationships/hyperlink" Target="https://en.wikipedia.org/wiki/Obesity" TargetMode="External"/><Relationship Id="rId2" Type="http://schemas.openxmlformats.org/officeDocument/2006/relationships/hyperlink" Target="https://en.wikipedia.org/wiki/Prenatal_development" TargetMode="External"/><Relationship Id="rId1" Type="http://schemas.openxmlformats.org/officeDocument/2006/relationships/slideLayout" Target="../slideLayouts/slideLayout2.xml"/><Relationship Id="rId6" Type="http://schemas.openxmlformats.org/officeDocument/2006/relationships/hyperlink" Target="https://en.wikipedia.org/wiki/Diabetes_mellitus_and_pregnancy" TargetMode="External"/><Relationship Id="rId11" Type="http://schemas.openxmlformats.org/officeDocument/2006/relationships/hyperlink" Target="https://en.wikipedia.org/wiki/Obstetric_ultrasonography" TargetMode="External"/><Relationship Id="rId5" Type="http://schemas.openxmlformats.org/officeDocument/2006/relationships/hyperlink" Target="https://en.wikipedia.org/wiki/Smoking_and_pregnancy" TargetMode="External"/><Relationship Id="rId10" Type="http://schemas.openxmlformats.org/officeDocument/2006/relationships/hyperlink" Target="https://en.wikipedia.org/wiki/Seizures" TargetMode="External"/><Relationship Id="rId4" Type="http://schemas.openxmlformats.org/officeDocument/2006/relationships/hyperlink" Target="https://en.wikipedia.org/wiki/Risk_factor" TargetMode="External"/><Relationship Id="rId9" Type="http://schemas.openxmlformats.org/officeDocument/2006/relationships/hyperlink" Target="https://en.wikipedia.org/wiki/Drugs_in_pregnancy" TargetMode="External"/></Relationships>
</file>

<file path=ppt/slides/_rels/slide111.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8" Type="http://schemas.openxmlformats.org/officeDocument/2006/relationships/hyperlink" Target="https://en.wikipedia.org/wiki/Ascending_pharyngeal_artery" TargetMode="External"/><Relationship Id="rId3" Type="http://schemas.openxmlformats.org/officeDocument/2006/relationships/hyperlink" Target="https://en.wikipedia.org/wiki/Lingual_artery" TargetMode="External"/><Relationship Id="rId7" Type="http://schemas.openxmlformats.org/officeDocument/2006/relationships/hyperlink" Target="https://en.wikipedia.org/wiki/Tonsillar_branch_of_the_facial_artery" TargetMode="External"/><Relationship Id="rId2" Type="http://schemas.openxmlformats.org/officeDocument/2006/relationships/hyperlink" Target="https://en.wikipedia.org/wiki/Blood" TargetMode="External"/><Relationship Id="rId1" Type="http://schemas.openxmlformats.org/officeDocument/2006/relationships/slideLayout" Target="../slideLayouts/slideLayout2.xml"/><Relationship Id="rId6" Type="http://schemas.openxmlformats.org/officeDocument/2006/relationships/hyperlink" Target="https://en.wikipedia.org/wiki/Internal_jugular_vein" TargetMode="External"/><Relationship Id="rId5" Type="http://schemas.openxmlformats.org/officeDocument/2006/relationships/hyperlink" Target="https://en.wikipedia.org/wiki/Lingual_veins" TargetMode="External"/><Relationship Id="rId4" Type="http://schemas.openxmlformats.org/officeDocument/2006/relationships/hyperlink" Target="https://en.wikipedia.org/wiki/External_carotid_artery" TargetMode="External"/></Relationships>
</file>

<file path=ppt/slides/_rels/slide4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hyperlink" Target="https://www.cedars-sinai.edu/Patients/Health-Conditions/Intensity-Modulated-Radiation-Therapy.aspx"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04257" y="381001"/>
            <a:ext cx="8577943" cy="954107"/>
          </a:xfrm>
          <a:prstGeom prst="rect">
            <a:avLst/>
          </a:prstGeom>
          <a:noFill/>
        </p:spPr>
        <p:txBody>
          <a:bodyPr wrap="square" rtlCol="0">
            <a:spAutoFit/>
          </a:bodyPr>
          <a:lstStyle/>
          <a:p>
            <a:r>
              <a:rPr lang="en-US" sz="2800" dirty="0">
                <a:latin typeface="Book Antiqua" panose="02040602050305030304" pitchFamily="18" charset="0"/>
              </a:rPr>
              <a:t>RUNGTA COLLEGE OF DENTAL SCIENCES &amp; RESEARCH </a:t>
            </a:r>
          </a:p>
        </p:txBody>
      </p:sp>
      <p:sp>
        <p:nvSpPr>
          <p:cNvPr id="4" name="TextBox 3"/>
          <p:cNvSpPr txBox="1"/>
          <p:nvPr/>
        </p:nvSpPr>
        <p:spPr>
          <a:xfrm>
            <a:off x="108856" y="2467428"/>
            <a:ext cx="9568544" cy="523220"/>
          </a:xfrm>
          <a:prstGeom prst="rect">
            <a:avLst/>
          </a:prstGeom>
          <a:noFill/>
        </p:spPr>
        <p:txBody>
          <a:bodyPr wrap="square" rtlCol="0">
            <a:spAutoFit/>
          </a:bodyPr>
          <a:lstStyle/>
          <a:p>
            <a:r>
              <a:rPr lang="en-US" sz="2800" dirty="0" smtClean="0">
                <a:latin typeface="Book Antiqua" panose="02040602050305030304" pitchFamily="18" charset="0"/>
              </a:rPr>
              <a:t> </a:t>
            </a:r>
            <a:r>
              <a:rPr lang="en-US" sz="2800" dirty="0" smtClean="0">
                <a:latin typeface="Book Antiqua" panose="02040602050305030304" pitchFamily="18" charset="0"/>
              </a:rPr>
              <a:t>                                    ORAL CAVITY</a:t>
            </a:r>
            <a:r>
              <a:rPr lang="en-US" sz="2800" dirty="0" smtClean="0">
                <a:latin typeface="Book Antiqua" panose="02040602050305030304" pitchFamily="18" charset="0"/>
              </a:rPr>
              <a:t>  </a:t>
            </a:r>
            <a:endParaRPr lang="en-US" sz="2800" dirty="0">
              <a:latin typeface="Book Antiqua" panose="02040602050305030304" pitchFamily="18" charset="0"/>
            </a:endParaRPr>
          </a:p>
        </p:txBody>
      </p:sp>
      <p:sp>
        <p:nvSpPr>
          <p:cNvPr id="6" name="TextBox 5"/>
          <p:cNvSpPr txBox="1"/>
          <p:nvPr/>
        </p:nvSpPr>
        <p:spPr>
          <a:xfrm>
            <a:off x="152400" y="5715000"/>
            <a:ext cx="8545286" cy="523220"/>
          </a:xfrm>
          <a:prstGeom prst="rect">
            <a:avLst/>
          </a:prstGeom>
          <a:noFill/>
        </p:spPr>
        <p:txBody>
          <a:bodyPr wrap="square" rtlCol="0">
            <a:spAutoFit/>
          </a:bodyPr>
          <a:lstStyle/>
          <a:p>
            <a:pPr algn="ctr"/>
            <a:r>
              <a:rPr lang="en-US" sz="2800" dirty="0">
                <a:latin typeface="Book Antiqua" panose="02040602050305030304" pitchFamily="18" charset="0"/>
              </a:rPr>
              <a:t>DEPARTMENT </a:t>
            </a:r>
            <a:r>
              <a:rPr lang="en-US" sz="2800" dirty="0" smtClean="0">
                <a:latin typeface="Book Antiqua" panose="02040602050305030304" pitchFamily="18" charset="0"/>
              </a:rPr>
              <a:t>OF GENERAL MEDICINE  </a:t>
            </a:r>
            <a:endParaRPr lang="en-US" sz="2800" dirty="0">
              <a:latin typeface="Book Antiqua" panose="02040602050305030304" pitchFamily="18" charset="0"/>
            </a:endParaRPr>
          </a:p>
        </p:txBody>
      </p:sp>
      <p:pic>
        <p:nvPicPr>
          <p:cNvPr id="7" name="Picture 6"/>
          <p:cNvPicPr>
            <a:picLocks noChangeAspect="1"/>
          </p:cNvPicPr>
          <p:nvPr/>
        </p:nvPicPr>
        <p:blipFill rotWithShape="1">
          <a:blip r:embed="rId2">
            <a:extLst>
              <a:ext uri="{28A0092B-C50C-407E-A947-70E740481C1C}">
                <a14:useLocalDpi xmlns="" xmlns:a14="http://schemas.microsoft.com/office/drawing/2010/main" val="0"/>
              </a:ext>
            </a:extLst>
          </a:blip>
          <a:srcRect l="15781" r="15781"/>
          <a:stretch/>
        </p:blipFill>
        <p:spPr>
          <a:xfrm>
            <a:off x="0" y="0"/>
            <a:ext cx="1393371" cy="2114550"/>
          </a:xfrm>
          <a:prstGeom prst="rect">
            <a:avLst/>
          </a:prstGeom>
        </p:spPr>
      </p:pic>
      <p:sp>
        <p:nvSpPr>
          <p:cNvPr id="2" name="Slide Number Placeholder 1"/>
          <p:cNvSpPr>
            <a:spLocks noGrp="1"/>
          </p:cNvSpPr>
          <p:nvPr>
            <p:ph type="sldNum" sz="quarter" idx="12"/>
          </p:nvPr>
        </p:nvSpPr>
        <p:spPr/>
        <p:txBody>
          <a:bodyPr/>
          <a:lstStyle/>
          <a:p>
            <a:fld id="{72795863-2509-495E-A4D3-2D1EB08AA326}" type="slidenum">
              <a:rPr lang="en-US" smtClean="0"/>
              <a:pPr/>
              <a:t>1</a:t>
            </a:fld>
            <a:endParaRPr lang="en-US" dirty="0"/>
          </a:p>
        </p:txBody>
      </p:sp>
    </p:spTree>
    <p:extLst>
      <p:ext uri="{BB962C8B-B14F-4D97-AF65-F5344CB8AC3E}">
        <p14:creationId xmlns="" xmlns:p14="http://schemas.microsoft.com/office/powerpoint/2010/main" val="13074403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92500" lnSpcReduction="10000"/>
          </a:bodyPr>
          <a:lstStyle/>
          <a:p>
            <a:endParaRPr lang="en-US" b="1" dirty="0" smtClean="0"/>
          </a:p>
          <a:p>
            <a:pPr>
              <a:buNone/>
            </a:pPr>
            <a:r>
              <a:rPr lang="en-US" b="1" dirty="0" smtClean="0"/>
              <a:t>                        ERYTHROPLAKIA</a:t>
            </a:r>
          </a:p>
          <a:p>
            <a:endParaRPr lang="en-US" b="1" dirty="0" smtClean="0"/>
          </a:p>
          <a:p>
            <a:pPr>
              <a:buNone/>
            </a:pPr>
            <a:r>
              <a:rPr lang="en-US" b="1" dirty="0" smtClean="0"/>
              <a:t>    </a:t>
            </a:r>
            <a:r>
              <a:rPr lang="en-US" b="1" dirty="0" err="1" smtClean="0"/>
              <a:t>Erythroplakia</a:t>
            </a:r>
            <a:r>
              <a:rPr lang="en-US" dirty="0" smtClean="0"/>
              <a:t> is defined as a fiery red patch that cannot be characterized either clinically or pathologically as any other definable lesion .These may appear as smooth, velvety, granular or nodular lesions often with a well-defined margins adjacent to normal looking </a:t>
            </a:r>
            <a:r>
              <a:rPr lang="en-US" dirty="0" err="1" smtClean="0"/>
              <a:t>mucosa.The</a:t>
            </a:r>
            <a:r>
              <a:rPr lang="en-US" dirty="0" smtClean="0"/>
              <a:t> soft palate, the floor of mouth, the cheek are common site.</a:t>
            </a:r>
          </a:p>
          <a:p>
            <a:pPr>
              <a:buNone/>
            </a:pPr>
            <a:r>
              <a:rPr lang="en-US" dirty="0" smtClean="0"/>
              <a:t>     INCIDENCE-Chances of malignancy is 10-15%.</a:t>
            </a:r>
          </a:p>
          <a:p>
            <a:pPr>
              <a:buNone/>
            </a:pPr>
            <a:endParaRPr lang="en-US" dirty="0"/>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2" name="Picture 2" descr="Image result for dentigerous cyst"/>
          <p:cNvPicPr>
            <a:picLocks noChangeAspect="1" noChangeArrowheads="1"/>
          </p:cNvPicPr>
          <p:nvPr/>
        </p:nvPicPr>
        <p:blipFill>
          <a:blip r:embed="rId2"/>
          <a:srcRect/>
          <a:stretch>
            <a:fillRect/>
          </a:stretch>
        </p:blipFill>
        <p:spPr bwMode="auto">
          <a:xfrm>
            <a:off x="381000" y="609599"/>
            <a:ext cx="8229600" cy="6096003"/>
          </a:xfrm>
          <a:prstGeom prst="rect">
            <a:avLst/>
          </a:prstGeom>
          <a:noFill/>
        </p:spPr>
      </p:pic>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rmAutofit fontScale="90000"/>
          </a:bodyPr>
          <a:lstStyle/>
          <a:p>
            <a:endParaRPr lang="en-US" dirty="0"/>
          </a:p>
        </p:txBody>
      </p:sp>
      <p:pic>
        <p:nvPicPr>
          <p:cNvPr id="1026" name="Picture 2" descr="Image result for dentigerous cyst"/>
          <p:cNvPicPr>
            <a:picLocks noChangeAspect="1" noChangeArrowheads="1"/>
          </p:cNvPicPr>
          <p:nvPr/>
        </p:nvPicPr>
        <p:blipFill>
          <a:blip r:embed="rId2"/>
          <a:srcRect/>
          <a:stretch>
            <a:fillRect/>
          </a:stretch>
        </p:blipFill>
        <p:spPr bwMode="auto">
          <a:xfrm>
            <a:off x="533400" y="304800"/>
            <a:ext cx="8153400" cy="2971800"/>
          </a:xfrm>
          <a:prstGeom prst="rect">
            <a:avLst/>
          </a:prstGeom>
          <a:noFill/>
        </p:spPr>
      </p:pic>
      <p:pic>
        <p:nvPicPr>
          <p:cNvPr id="1028" name="Picture 4" descr="Image result for dentigerous cyst"/>
          <p:cNvPicPr>
            <a:picLocks noChangeAspect="1" noChangeArrowheads="1"/>
          </p:cNvPicPr>
          <p:nvPr/>
        </p:nvPicPr>
        <p:blipFill>
          <a:blip r:embed="rId3"/>
          <a:srcRect/>
          <a:stretch>
            <a:fillRect/>
          </a:stretch>
        </p:blipFill>
        <p:spPr bwMode="auto">
          <a:xfrm>
            <a:off x="266700" y="3429000"/>
            <a:ext cx="8877300" cy="3429000"/>
          </a:xfrm>
          <a:prstGeom prst="rect">
            <a:avLst/>
          </a:prstGeom>
          <a:noFill/>
        </p:spPr>
      </p:pic>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DENTIGEROUS  CYST</a:t>
            </a:r>
            <a:endParaRPr lang="en-US" dirty="0"/>
          </a:p>
        </p:txBody>
      </p:sp>
      <p:sp>
        <p:nvSpPr>
          <p:cNvPr id="3" name="Content Placeholder 2"/>
          <p:cNvSpPr>
            <a:spLocks noGrp="1"/>
          </p:cNvSpPr>
          <p:nvPr>
            <p:ph idx="1"/>
          </p:nvPr>
        </p:nvSpPr>
        <p:spPr>
          <a:xfrm>
            <a:off x="457200" y="914400"/>
            <a:ext cx="8229600" cy="5211763"/>
          </a:xfrm>
        </p:spPr>
        <p:txBody>
          <a:bodyPr>
            <a:normAutofit fontScale="70000" lnSpcReduction="20000"/>
          </a:bodyPr>
          <a:lstStyle/>
          <a:p>
            <a:pPr>
              <a:buFont typeface="Arial" charset="0"/>
              <a:buChar char="•"/>
            </a:pPr>
            <a:r>
              <a:rPr lang="en-US" dirty="0" smtClean="0"/>
              <a:t>Common in Lower jaw.</a:t>
            </a:r>
          </a:p>
          <a:p>
            <a:pPr>
              <a:buFont typeface="Arial" charset="0"/>
              <a:buChar char="•"/>
            </a:pPr>
            <a:r>
              <a:rPr lang="en-US" dirty="0" smtClean="0"/>
              <a:t>Common in women 30-40 yrs.</a:t>
            </a:r>
          </a:p>
          <a:p>
            <a:pPr>
              <a:buFont typeface="Arial" charset="0"/>
              <a:buChar char="•"/>
            </a:pPr>
            <a:r>
              <a:rPr lang="en-US" dirty="0" smtClean="0"/>
              <a:t>It occurs in relation to </a:t>
            </a:r>
            <a:r>
              <a:rPr lang="en-US" dirty="0" err="1" smtClean="0"/>
              <a:t>unerupted,permanent</a:t>
            </a:r>
            <a:r>
              <a:rPr lang="en-US" dirty="0" smtClean="0"/>
              <a:t>,</a:t>
            </a:r>
          </a:p>
          <a:p>
            <a:pPr>
              <a:buNone/>
            </a:pPr>
            <a:r>
              <a:rPr lang="en-US" dirty="0" smtClean="0"/>
              <a:t>    molar </a:t>
            </a:r>
            <a:r>
              <a:rPr lang="en-US" dirty="0" err="1" smtClean="0"/>
              <a:t>tooth,most</a:t>
            </a:r>
            <a:r>
              <a:rPr lang="en-US" dirty="0" smtClean="0"/>
              <a:t> commonly in 3</a:t>
            </a:r>
            <a:r>
              <a:rPr lang="en-US" baseline="30000" dirty="0" smtClean="0"/>
              <a:t>rd</a:t>
            </a:r>
            <a:r>
              <a:rPr lang="en-US" dirty="0" smtClean="0"/>
              <a:t> molar tooth of lower or upper jaw.</a:t>
            </a:r>
          </a:p>
          <a:p>
            <a:pPr>
              <a:buNone/>
            </a:pPr>
            <a:r>
              <a:rPr lang="en-US" dirty="0" smtClean="0"/>
              <a:t>    This </a:t>
            </a:r>
            <a:r>
              <a:rPr lang="en-US" dirty="0" err="1" smtClean="0"/>
              <a:t>unerrupted</a:t>
            </a:r>
            <a:r>
              <a:rPr lang="en-US" dirty="0" smtClean="0"/>
              <a:t> tooth </a:t>
            </a:r>
            <a:r>
              <a:rPr lang="en-US" dirty="0" err="1" smtClean="0"/>
              <a:t>contantly</a:t>
            </a:r>
            <a:r>
              <a:rPr lang="en-US" dirty="0" smtClean="0"/>
              <a:t> irritates the</a:t>
            </a:r>
          </a:p>
          <a:p>
            <a:pPr>
              <a:buNone/>
            </a:pPr>
            <a:r>
              <a:rPr lang="en-US" dirty="0" smtClean="0"/>
              <a:t>    the </a:t>
            </a:r>
            <a:r>
              <a:rPr lang="en-US" dirty="0" err="1" smtClean="0"/>
              <a:t>cells,produces</a:t>
            </a:r>
            <a:r>
              <a:rPr lang="en-US" dirty="0" smtClean="0"/>
              <a:t> degeneration of cells resulting in </a:t>
            </a:r>
          </a:p>
          <a:p>
            <a:pPr>
              <a:buNone/>
            </a:pPr>
            <a:r>
              <a:rPr lang="en-US" dirty="0" smtClean="0"/>
              <a:t>    formation of </a:t>
            </a:r>
            <a:r>
              <a:rPr lang="en-US" dirty="0" err="1" smtClean="0"/>
              <a:t>dentigerous</a:t>
            </a:r>
            <a:r>
              <a:rPr lang="en-US" dirty="0" smtClean="0"/>
              <a:t> </a:t>
            </a:r>
            <a:r>
              <a:rPr lang="en-US" dirty="0" err="1" smtClean="0"/>
              <a:t>cyst.The</a:t>
            </a:r>
            <a:r>
              <a:rPr lang="en-US" dirty="0" smtClean="0"/>
              <a:t> cyst is lined by </a:t>
            </a:r>
            <a:r>
              <a:rPr lang="en-US" dirty="0" err="1" smtClean="0"/>
              <a:t>squ</a:t>
            </a:r>
            <a:r>
              <a:rPr lang="en-US" dirty="0" smtClean="0"/>
              <a:t>.</a:t>
            </a:r>
          </a:p>
          <a:p>
            <a:pPr>
              <a:buNone/>
            </a:pPr>
            <a:r>
              <a:rPr lang="en-US" dirty="0" smtClean="0"/>
              <a:t>    </a:t>
            </a:r>
            <a:r>
              <a:rPr lang="en-US" dirty="0" err="1" smtClean="0"/>
              <a:t>epithelium.The</a:t>
            </a:r>
            <a:r>
              <a:rPr lang="en-US" dirty="0" smtClean="0"/>
              <a:t> tooth lies within the cyst or in its wall. </a:t>
            </a:r>
          </a:p>
          <a:p>
            <a:pPr>
              <a:buFont typeface="Wingdings" pitchFamily="2" charset="2"/>
              <a:buChar char="§"/>
            </a:pPr>
            <a:r>
              <a:rPr lang="en-US" dirty="0" smtClean="0"/>
              <a:t>It causes expansion of outer table of mandible</a:t>
            </a:r>
          </a:p>
          <a:p>
            <a:pPr>
              <a:buNone/>
            </a:pPr>
            <a:r>
              <a:rPr lang="en-US" dirty="0" smtClean="0">
                <a:solidFill>
                  <a:srgbClr val="FF0000"/>
                </a:solidFill>
              </a:rPr>
              <a:t>Clinical features-</a:t>
            </a:r>
          </a:p>
          <a:p>
            <a:pPr>
              <a:buNone/>
            </a:pPr>
            <a:r>
              <a:rPr lang="en-US" dirty="0" smtClean="0">
                <a:solidFill>
                  <a:srgbClr val="FF0000"/>
                </a:solidFill>
              </a:rPr>
              <a:t>    1. Absence of molar tooth.</a:t>
            </a:r>
          </a:p>
          <a:p>
            <a:pPr>
              <a:buNone/>
            </a:pPr>
            <a:r>
              <a:rPr lang="en-US" dirty="0" smtClean="0">
                <a:solidFill>
                  <a:srgbClr val="FF0000"/>
                </a:solidFill>
              </a:rPr>
              <a:t>    2. Expansion of </a:t>
            </a:r>
            <a:r>
              <a:rPr lang="en-US" dirty="0" err="1" smtClean="0">
                <a:solidFill>
                  <a:srgbClr val="FF0000"/>
                </a:solidFill>
              </a:rPr>
              <a:t>mandible,bone</a:t>
            </a:r>
            <a:r>
              <a:rPr lang="en-US" dirty="0" smtClean="0">
                <a:solidFill>
                  <a:srgbClr val="FF0000"/>
                </a:solidFill>
              </a:rPr>
              <a:t> gets thinned out results in egg-shell</a:t>
            </a:r>
          </a:p>
          <a:p>
            <a:pPr>
              <a:buNone/>
            </a:pPr>
            <a:r>
              <a:rPr lang="en-US" dirty="0" smtClean="0">
                <a:solidFill>
                  <a:srgbClr val="FF0000"/>
                </a:solidFill>
              </a:rPr>
              <a:t>        crackling.</a:t>
            </a:r>
          </a:p>
          <a:p>
            <a:pPr>
              <a:buNone/>
            </a:pPr>
            <a:r>
              <a:rPr lang="en-US" dirty="0" smtClean="0"/>
              <a:t>    3.Painless swelling in the jaw which is smooth and hard.</a:t>
            </a: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40363"/>
          </a:xfrm>
        </p:spPr>
        <p:txBody>
          <a:bodyPr>
            <a:normAutofit fontScale="32500" lnSpcReduction="20000"/>
          </a:bodyPr>
          <a:lstStyle/>
          <a:p>
            <a:pPr>
              <a:buNone/>
            </a:pPr>
            <a:endParaRPr lang="en-US" dirty="0" smtClean="0"/>
          </a:p>
          <a:p>
            <a:pPr>
              <a:buNone/>
            </a:pPr>
            <a:r>
              <a:rPr lang="en-US" sz="5100" dirty="0" smtClean="0">
                <a:solidFill>
                  <a:srgbClr val="FF0000"/>
                </a:solidFill>
              </a:rPr>
              <a:t>D/D</a:t>
            </a:r>
            <a:r>
              <a:rPr lang="en-US" sz="5100" dirty="0" smtClean="0"/>
              <a:t>-</a:t>
            </a:r>
            <a:r>
              <a:rPr lang="en-US" sz="5100" dirty="0" err="1" smtClean="0"/>
              <a:t>Admantinoma</a:t>
            </a:r>
            <a:endParaRPr lang="en-US" sz="5100" dirty="0" smtClean="0"/>
          </a:p>
          <a:p>
            <a:pPr>
              <a:buNone/>
            </a:pPr>
            <a:r>
              <a:rPr lang="en-US" sz="5100" dirty="0" smtClean="0"/>
              <a:t>       -Dental cyst</a:t>
            </a:r>
          </a:p>
          <a:p>
            <a:pPr>
              <a:buNone/>
            </a:pPr>
            <a:r>
              <a:rPr lang="en-US" sz="5100" dirty="0" smtClean="0"/>
              <a:t>       -</a:t>
            </a:r>
            <a:r>
              <a:rPr lang="en-US" sz="5100" dirty="0" err="1" smtClean="0"/>
              <a:t>Osteoclastoma</a:t>
            </a:r>
            <a:endParaRPr lang="en-US" sz="5100" dirty="0" smtClean="0"/>
          </a:p>
          <a:p>
            <a:pPr>
              <a:buNone/>
            </a:pPr>
            <a:endParaRPr lang="en-US" sz="5100" dirty="0" smtClean="0"/>
          </a:p>
          <a:p>
            <a:pPr>
              <a:buNone/>
            </a:pPr>
            <a:r>
              <a:rPr lang="en-US" sz="5100" dirty="0" smtClean="0">
                <a:solidFill>
                  <a:srgbClr val="FF0000"/>
                </a:solidFill>
              </a:rPr>
              <a:t>Complication</a:t>
            </a:r>
            <a:r>
              <a:rPr lang="en-US" sz="5100" dirty="0" smtClean="0"/>
              <a:t>-It can turn into </a:t>
            </a:r>
            <a:r>
              <a:rPr lang="en-US" sz="5100" dirty="0" err="1" smtClean="0"/>
              <a:t>admantinoma</a:t>
            </a:r>
            <a:r>
              <a:rPr lang="en-US" sz="5100" dirty="0" smtClean="0"/>
              <a:t>.</a:t>
            </a:r>
          </a:p>
          <a:p>
            <a:pPr>
              <a:buNone/>
            </a:pPr>
            <a:endParaRPr lang="en-US" sz="5100" dirty="0" smtClean="0"/>
          </a:p>
          <a:p>
            <a:pPr>
              <a:buNone/>
            </a:pPr>
            <a:r>
              <a:rPr lang="en-US" sz="5100" dirty="0" smtClean="0">
                <a:solidFill>
                  <a:srgbClr val="FF0000"/>
                </a:solidFill>
              </a:rPr>
              <a:t>Investigation</a:t>
            </a:r>
            <a:r>
              <a:rPr lang="en-US" sz="5100" dirty="0" smtClean="0"/>
              <a:t>-</a:t>
            </a:r>
          </a:p>
          <a:p>
            <a:pPr>
              <a:buNone/>
            </a:pPr>
            <a:r>
              <a:rPr lang="en-US" sz="5100" dirty="0" smtClean="0"/>
              <a:t>      1.X-ray  mandible-tooth in the cyst</a:t>
            </a:r>
          </a:p>
          <a:p>
            <a:pPr>
              <a:buNone/>
            </a:pPr>
            <a:r>
              <a:rPr lang="en-US" sz="5100" dirty="0" smtClean="0"/>
              <a:t>                                     -Soap bubble appearance due to multiple </a:t>
            </a:r>
            <a:r>
              <a:rPr lang="en-US" sz="5100" dirty="0" err="1" smtClean="0"/>
              <a:t>trabeculae</a:t>
            </a:r>
            <a:endParaRPr lang="en-US" sz="5100" dirty="0" smtClean="0"/>
          </a:p>
          <a:p>
            <a:pPr>
              <a:buNone/>
            </a:pPr>
            <a:r>
              <a:rPr lang="en-US" sz="5100" dirty="0" smtClean="0"/>
              <a:t>                                     -Radiolucent well defined swelling.</a:t>
            </a:r>
          </a:p>
          <a:p>
            <a:pPr>
              <a:buNone/>
            </a:pPr>
            <a:r>
              <a:rPr lang="en-US" sz="5100" dirty="0" smtClean="0"/>
              <a:t>     2.OPG shows-tooth within the </a:t>
            </a:r>
            <a:r>
              <a:rPr lang="en-US" sz="5100" dirty="0" err="1" smtClean="0"/>
              <a:t>cyst,well</a:t>
            </a:r>
            <a:r>
              <a:rPr lang="en-US" sz="5100" dirty="0" smtClean="0"/>
              <a:t> </a:t>
            </a:r>
            <a:r>
              <a:rPr lang="en-US" sz="5100" dirty="0" err="1" smtClean="0"/>
              <a:t>defined.Soap</a:t>
            </a:r>
            <a:r>
              <a:rPr lang="en-US" sz="5100" dirty="0" smtClean="0"/>
              <a:t> bubble appearance due to multiple </a:t>
            </a:r>
            <a:r>
              <a:rPr lang="en-US" sz="5100" dirty="0" err="1" smtClean="0"/>
              <a:t>trabeculations</a:t>
            </a:r>
            <a:endParaRPr lang="en-US" sz="5100" dirty="0" smtClean="0"/>
          </a:p>
          <a:p>
            <a:pPr>
              <a:buNone/>
            </a:pPr>
            <a:endParaRPr lang="en-US" sz="5100" dirty="0" smtClean="0"/>
          </a:p>
          <a:p>
            <a:pPr>
              <a:buNone/>
            </a:pPr>
            <a:r>
              <a:rPr lang="en-US" sz="5100" dirty="0" smtClean="0">
                <a:solidFill>
                  <a:srgbClr val="FF0000"/>
                </a:solidFill>
              </a:rPr>
              <a:t>Treatment</a:t>
            </a:r>
            <a:r>
              <a:rPr lang="en-US" sz="5100" dirty="0" smtClean="0"/>
              <a:t>-A-Small cyst-Excision of cyst by intraoral route</a:t>
            </a:r>
          </a:p>
          <a:p>
            <a:pPr>
              <a:buNone/>
            </a:pPr>
            <a:r>
              <a:rPr lang="en-US" sz="5100" dirty="0" smtClean="0"/>
              <a:t>                   -B-Large cyst-Managed by </a:t>
            </a:r>
            <a:r>
              <a:rPr lang="en-US" sz="5100" dirty="0" err="1" smtClean="0"/>
              <a:t>marsupialisation</a:t>
            </a:r>
            <a:r>
              <a:rPr lang="en-US" sz="5100" dirty="0" smtClean="0"/>
              <a:t>.</a:t>
            </a:r>
          </a:p>
          <a:p>
            <a:pPr>
              <a:buNone/>
            </a:pPr>
            <a:r>
              <a:rPr lang="en-US" sz="5100" dirty="0" smtClean="0"/>
              <a:t>                                                 </a:t>
            </a:r>
          </a:p>
          <a:p>
            <a:pPr>
              <a:buNone/>
            </a:pPr>
            <a:r>
              <a:rPr lang="en-US" sz="5100" dirty="0" smtClean="0"/>
              <a:t>                                                         </a:t>
            </a:r>
          </a:p>
          <a:p>
            <a:pPr>
              <a:buNone/>
            </a:pPr>
            <a:r>
              <a:rPr lang="en-US" sz="5100" dirty="0" smtClean="0"/>
              <a:t>                                                         *************</a:t>
            </a:r>
          </a:p>
          <a:p>
            <a:pPr>
              <a:buFont typeface="Arial" charset="0"/>
              <a:buChar char="•"/>
            </a:pPr>
            <a:endParaRPr lang="en-US" dirty="0" smtClean="0"/>
          </a:p>
          <a:p>
            <a:endParaRPr lang="en-US" dirty="0"/>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normAutofit/>
          </a:bodyPr>
          <a:lstStyle/>
          <a:p>
            <a:pPr>
              <a:buNone/>
            </a:pPr>
            <a:r>
              <a:rPr lang="en-US" b="1" dirty="0" smtClean="0"/>
              <a:t>          ODONTOGENIC KERATOCYST (</a:t>
            </a:r>
            <a:r>
              <a:rPr lang="en-US" sz="3600" b="1" dirty="0" smtClean="0"/>
              <a:t>OKC</a:t>
            </a:r>
            <a:r>
              <a:rPr lang="en-US" b="1" dirty="0" smtClean="0"/>
              <a:t>)</a:t>
            </a:r>
          </a:p>
          <a:p>
            <a:pPr>
              <a:buNone/>
            </a:pPr>
            <a:r>
              <a:rPr lang="en-US" b="1" dirty="0" smtClean="0"/>
              <a:t> </a:t>
            </a:r>
          </a:p>
          <a:p>
            <a:pPr>
              <a:buNone/>
            </a:pPr>
            <a:r>
              <a:rPr lang="en-US" b="1" dirty="0" err="1" smtClean="0"/>
              <a:t>Odontogenic</a:t>
            </a:r>
            <a:r>
              <a:rPr lang="en-US" b="1" dirty="0" smtClean="0"/>
              <a:t> </a:t>
            </a:r>
            <a:r>
              <a:rPr lang="en-US" b="1" dirty="0" err="1" smtClean="0"/>
              <a:t>keratocyst</a:t>
            </a:r>
            <a:r>
              <a:rPr lang="en-US" dirty="0" smtClean="0"/>
              <a:t> (OKC) is the cyst arising from the cell rests of dental lamina(Rest of </a:t>
            </a:r>
            <a:r>
              <a:rPr lang="en-US" dirty="0" err="1" smtClean="0"/>
              <a:t>Serres</a:t>
            </a:r>
            <a:r>
              <a:rPr lang="en-US" dirty="0" smtClean="0"/>
              <a:t>). It can occur anywhere in the jaw, but commonly seen in the posterior part of the mandible. Radio graphically, most OKCs are </a:t>
            </a:r>
            <a:r>
              <a:rPr lang="en-US" dirty="0" err="1" smtClean="0"/>
              <a:t>unilocular</a:t>
            </a:r>
            <a:r>
              <a:rPr lang="en-US" dirty="0" smtClean="0"/>
              <a:t> when presented at the </a:t>
            </a:r>
            <a:r>
              <a:rPr lang="en-US" dirty="0" err="1" smtClean="0"/>
              <a:t>peri</a:t>
            </a:r>
            <a:r>
              <a:rPr lang="en-US" dirty="0" smtClean="0"/>
              <a:t>-apex and can be mistaken for ridiculer or lateral periodontal cyst.</a:t>
            </a:r>
            <a:endParaRPr lang="en-US" dirty="0"/>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026" name="Picture 2" descr="Image result for odontogenic keratocyst"/>
          <p:cNvPicPr>
            <a:picLocks noChangeAspect="1" noChangeArrowheads="1"/>
          </p:cNvPicPr>
          <p:nvPr/>
        </p:nvPicPr>
        <p:blipFill>
          <a:blip r:embed="rId2"/>
          <a:srcRect/>
          <a:stretch>
            <a:fillRect/>
          </a:stretch>
        </p:blipFill>
        <p:spPr bwMode="auto">
          <a:xfrm>
            <a:off x="481702" y="838200"/>
            <a:ext cx="7976498" cy="5410200"/>
          </a:xfrm>
          <a:prstGeom prst="rect">
            <a:avLst/>
          </a:prstGeom>
          <a:noFill/>
        </p:spPr>
      </p:pic>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77500" lnSpcReduction="20000"/>
          </a:bodyPr>
          <a:lstStyle/>
          <a:p>
            <a:r>
              <a:rPr lang="en-US" dirty="0" smtClean="0"/>
              <a:t>Clinical features-</a:t>
            </a:r>
          </a:p>
          <a:p>
            <a:r>
              <a:rPr lang="en-US" dirty="0" smtClean="0"/>
              <a:t>Peak incidence during second and third decades of life. At least 50% of </a:t>
            </a:r>
            <a:r>
              <a:rPr lang="en-US" dirty="0" err="1" smtClean="0"/>
              <a:t>odontogenic</a:t>
            </a:r>
            <a:r>
              <a:rPr lang="en-US" dirty="0" smtClean="0"/>
              <a:t> </a:t>
            </a:r>
            <a:r>
              <a:rPr lang="en-US" dirty="0" err="1" smtClean="0"/>
              <a:t>keratocysts</a:t>
            </a:r>
            <a:r>
              <a:rPr lang="en-US" dirty="0" smtClean="0"/>
              <a:t> are found in posterior part and lower </a:t>
            </a:r>
            <a:r>
              <a:rPr lang="en-US" dirty="0" err="1" smtClean="0"/>
              <a:t>ramus</a:t>
            </a:r>
            <a:r>
              <a:rPr lang="en-US" dirty="0" smtClean="0"/>
              <a:t> of the mandible. Swelling is the most common presenting complaint; however, OKCs may be asymptomatic and found incidentally on dental </a:t>
            </a:r>
            <a:r>
              <a:rPr lang="en-US" dirty="0" smtClean="0">
                <a:hlinkClick r:id="rId2" tooltip="Radiography"/>
              </a:rPr>
              <a:t>radiographs</a:t>
            </a:r>
            <a:r>
              <a:rPr lang="en-US" dirty="0" smtClean="0"/>
              <a:t>. Rarely symptoms can arise due to infection or expansion of the bone.</a:t>
            </a:r>
          </a:p>
          <a:p>
            <a:r>
              <a:rPr lang="en-US" dirty="0" smtClean="0"/>
              <a:t>Pathogenesis-</a:t>
            </a:r>
          </a:p>
          <a:p>
            <a:r>
              <a:rPr lang="en-US" dirty="0" err="1" smtClean="0"/>
              <a:t>Odontogenic</a:t>
            </a:r>
            <a:r>
              <a:rPr lang="en-US" dirty="0" smtClean="0"/>
              <a:t> </a:t>
            </a:r>
            <a:r>
              <a:rPr lang="en-US" dirty="0" err="1" smtClean="0"/>
              <a:t>keratocysts</a:t>
            </a:r>
            <a:r>
              <a:rPr lang="en-US" dirty="0" smtClean="0"/>
              <a:t> originate from the </a:t>
            </a:r>
            <a:r>
              <a:rPr lang="en-US" dirty="0" err="1" smtClean="0"/>
              <a:t>odontogenic</a:t>
            </a:r>
            <a:r>
              <a:rPr lang="en-US" dirty="0" smtClean="0"/>
              <a:t> epithelium (</a:t>
            </a:r>
            <a:r>
              <a:rPr lang="en-US" dirty="0" smtClean="0">
                <a:hlinkClick r:id="rId3" tooltip="Dental lamina"/>
              </a:rPr>
              <a:t>dental lamina</a:t>
            </a:r>
            <a:r>
              <a:rPr lang="en-US" dirty="0" smtClean="0"/>
              <a:t>) in the alveolus left from tooth development stages. They are mainly thought to arise from rests of </a:t>
            </a:r>
            <a:r>
              <a:rPr lang="en-US" dirty="0" err="1" smtClean="0"/>
              <a:t>Serres</a:t>
            </a:r>
            <a:r>
              <a:rPr lang="en-US" dirty="0" smtClean="0"/>
              <a:t>. </a:t>
            </a:r>
          </a:p>
          <a:p>
            <a:r>
              <a:rPr lang="en-US" dirty="0" smtClean="0"/>
              <a:t>Diagnosis-</a:t>
            </a:r>
          </a:p>
          <a:p>
            <a:pPr>
              <a:buNone/>
            </a:pPr>
            <a:r>
              <a:rPr lang="en-US" dirty="0" smtClean="0"/>
              <a:t>         Diagnosis is usually radiological. However, definitive diagnosis is through </a:t>
            </a:r>
            <a:r>
              <a:rPr lang="en-US" dirty="0" smtClean="0">
                <a:hlinkClick r:id="rId4" tooltip="Biopsy"/>
              </a:rPr>
              <a:t>biopsy</a:t>
            </a:r>
            <a:endParaRPr lang="en-US" dirty="0" smtClean="0"/>
          </a:p>
          <a:p>
            <a:endParaRPr lang="en-US" dirty="0" smtClean="0"/>
          </a:p>
          <a:p>
            <a:endParaRPr lang="en-US" dirty="0"/>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normAutofit lnSpcReduction="10000"/>
          </a:bodyPr>
          <a:lstStyle/>
          <a:p>
            <a:r>
              <a:rPr lang="en-US" dirty="0" smtClean="0"/>
              <a:t>Treatment</a:t>
            </a:r>
          </a:p>
          <a:p>
            <a:r>
              <a:rPr lang="en-US" dirty="0" smtClean="0"/>
              <a:t> Depends on extent of </a:t>
            </a:r>
            <a:r>
              <a:rPr lang="en-US" dirty="0" err="1" smtClean="0"/>
              <a:t>multilocularity</a:t>
            </a:r>
            <a:r>
              <a:rPr lang="en-US" dirty="0" smtClean="0"/>
              <a:t> and cyst. Small </a:t>
            </a:r>
            <a:r>
              <a:rPr lang="en-US" dirty="0" err="1" smtClean="0"/>
              <a:t>multilocular</a:t>
            </a:r>
            <a:r>
              <a:rPr lang="en-US" dirty="0" smtClean="0"/>
              <a:t> and </a:t>
            </a:r>
            <a:r>
              <a:rPr lang="en-US" dirty="0" err="1" smtClean="0"/>
              <a:t>unilocular</a:t>
            </a:r>
            <a:r>
              <a:rPr lang="en-US" dirty="0" smtClean="0"/>
              <a:t> cysts can be treated more conservatively through </a:t>
            </a:r>
            <a:r>
              <a:rPr lang="en-US" dirty="0" err="1" smtClean="0"/>
              <a:t>enucleation</a:t>
            </a:r>
            <a:r>
              <a:rPr lang="en-US" dirty="0" smtClean="0"/>
              <a:t> and </a:t>
            </a:r>
            <a:r>
              <a:rPr lang="en-US" dirty="0" err="1" smtClean="0"/>
              <a:t>curretage</a:t>
            </a:r>
            <a:r>
              <a:rPr lang="en-US" dirty="0" smtClean="0"/>
              <a:t>.</a:t>
            </a:r>
          </a:p>
          <a:p>
            <a:r>
              <a:rPr lang="en-US" dirty="0" smtClean="0"/>
              <a:t>Treatment options:</a:t>
            </a:r>
          </a:p>
          <a:p>
            <a:r>
              <a:rPr lang="en-US" dirty="0" smtClean="0"/>
              <a:t>Wide (local) </a:t>
            </a:r>
            <a:r>
              <a:rPr lang="en-US" dirty="0" smtClean="0">
                <a:hlinkClick r:id="rId2" tooltip="Surgery"/>
              </a:rPr>
              <a:t>surgical</a:t>
            </a:r>
            <a:r>
              <a:rPr lang="en-US" dirty="0" smtClean="0"/>
              <a:t> excision to remove the whole cyst lining.</a:t>
            </a:r>
          </a:p>
          <a:p>
            <a:r>
              <a:rPr lang="en-US" dirty="0" smtClean="0">
                <a:hlinkClick r:id="rId3" tooltip="Curettage"/>
              </a:rPr>
              <a:t>Curettage</a:t>
            </a:r>
            <a:r>
              <a:rPr lang="en-US" dirty="0" smtClean="0"/>
              <a:t> involving simple excision and scraping-out of cavity</a:t>
            </a:r>
          </a:p>
          <a:p>
            <a:r>
              <a:rPr lang="en-US" dirty="0" err="1" smtClean="0"/>
              <a:t>Marsupialization</a:t>
            </a:r>
            <a:r>
              <a:rPr lang="en-US" dirty="0" smtClean="0"/>
              <a:t> can also be tried.</a:t>
            </a:r>
            <a:endParaRPr lang="en-US" dirty="0"/>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678362"/>
          </a:xfrm>
        </p:spPr>
        <p:txBody>
          <a:bodyPr/>
          <a:lstStyle/>
          <a:p>
            <a:r>
              <a:rPr lang="en-US" dirty="0" smtClean="0"/>
              <a:t/>
            </a:r>
            <a:br>
              <a:rPr lang="en-US" dirty="0" smtClean="0"/>
            </a:br>
            <a:r>
              <a:rPr lang="en-US" dirty="0" smtClean="0"/>
              <a:t>CLEFT  LIP &amp;  CLEFT PALATE</a:t>
            </a:r>
            <a:endParaRPr lang="en-US" dirty="0"/>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rmAutofit fontScale="92500" lnSpcReduction="20000"/>
          </a:bodyPr>
          <a:lstStyle/>
          <a:p>
            <a:pPr>
              <a:buNone/>
            </a:pPr>
            <a:r>
              <a:rPr lang="en-US" dirty="0" smtClean="0"/>
              <a:t>                         </a:t>
            </a:r>
          </a:p>
          <a:p>
            <a:r>
              <a:rPr lang="en-US" b="1" dirty="0" smtClean="0"/>
              <a:t>Cleft lip and cleft palate</a:t>
            </a:r>
            <a:r>
              <a:rPr lang="en-US" dirty="0" smtClean="0"/>
              <a:t>, also known as </a:t>
            </a:r>
            <a:r>
              <a:rPr lang="en-US" b="1" dirty="0" err="1" smtClean="0"/>
              <a:t>orofacial</a:t>
            </a:r>
            <a:r>
              <a:rPr lang="en-US" b="1" dirty="0" smtClean="0"/>
              <a:t> cleft</a:t>
            </a:r>
            <a:r>
              <a:rPr lang="en-US" dirty="0" smtClean="0"/>
              <a:t>, is a group of conditions that includes cleft lip (CL), cleft palate (CP), and both together (CLP). </a:t>
            </a:r>
          </a:p>
          <a:p>
            <a:r>
              <a:rPr lang="en-US" dirty="0" smtClean="0"/>
              <a:t>A cleft lip contains an opening in the upper lip that may extend into the nose. The opening may be on one side, both sides, or in the middle. </a:t>
            </a:r>
          </a:p>
          <a:p>
            <a:r>
              <a:rPr lang="en-US" dirty="0" smtClean="0"/>
              <a:t>A cleft </a:t>
            </a:r>
            <a:r>
              <a:rPr lang="en-US" dirty="0" smtClean="0">
                <a:hlinkClick r:id="rId2" tooltip="Palate"/>
              </a:rPr>
              <a:t>palate</a:t>
            </a:r>
            <a:r>
              <a:rPr lang="en-US" dirty="0" smtClean="0"/>
              <a:t> is when the roof of the mouth contains an opening into the </a:t>
            </a:r>
            <a:r>
              <a:rPr lang="en-US" dirty="0" smtClean="0">
                <a:hlinkClick r:id="rId3" tooltip="Nasal cavity"/>
              </a:rPr>
              <a:t>nose</a:t>
            </a:r>
            <a:r>
              <a:rPr lang="en-US" dirty="0" smtClean="0"/>
              <a:t>.</a:t>
            </a:r>
          </a:p>
          <a:p>
            <a:r>
              <a:rPr lang="en-US" dirty="0" smtClean="0"/>
              <a:t>These disorders can result in feeding problems, speech problems, hearing problems, and frequent </a:t>
            </a:r>
            <a:r>
              <a:rPr lang="en-US" dirty="0" smtClean="0">
                <a:hlinkClick r:id="rId4" tooltip="Otitis media"/>
              </a:rPr>
              <a:t>ear infections</a:t>
            </a:r>
            <a:r>
              <a:rPr lang="en-US" dirty="0" smtClean="0"/>
              <a:t>. Less than half the time the condition is associated with other disorders.</a:t>
            </a:r>
          </a:p>
          <a:p>
            <a:pPr>
              <a:buNone/>
            </a:pP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Treatment. Treatment involves </a:t>
            </a:r>
            <a:r>
              <a:rPr lang="en-US" b="1" dirty="0" smtClean="0"/>
              <a:t>biopsy</a:t>
            </a:r>
            <a:r>
              <a:rPr lang="en-US" dirty="0" smtClean="0"/>
              <a:t> of the lesion to identify extent of dysplasia. Complete </a:t>
            </a:r>
            <a:r>
              <a:rPr lang="en-US" b="1" dirty="0" smtClean="0"/>
              <a:t>excision</a:t>
            </a:r>
            <a:r>
              <a:rPr lang="en-US" dirty="0" smtClean="0"/>
              <a:t> of the lesion is sometimes advised depending on the histopathology found in the </a:t>
            </a:r>
            <a:r>
              <a:rPr lang="en-US" b="1" dirty="0" smtClean="0"/>
              <a:t>biopsy</a:t>
            </a:r>
            <a:r>
              <a:rPr lang="en-US" dirty="0" smtClean="0"/>
              <a:t>. Even in these cases, recurrence of the </a:t>
            </a:r>
            <a:r>
              <a:rPr lang="en-US" dirty="0" err="1" smtClean="0"/>
              <a:t>erythroplakia</a:t>
            </a:r>
            <a:r>
              <a:rPr lang="en-US" dirty="0" smtClean="0"/>
              <a:t> is common and, thus, long-term monitoring is needed</a:t>
            </a:r>
            <a:endParaRPr lang="en-US" dirty="0"/>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normAutofit lnSpcReduction="10000"/>
          </a:bodyPr>
          <a:lstStyle/>
          <a:p>
            <a:r>
              <a:rPr lang="en-US" dirty="0" smtClean="0"/>
              <a:t>Cleft lip and palate are the result of tissues of the face not joining properly during </a:t>
            </a:r>
            <a:r>
              <a:rPr lang="en-US" dirty="0" smtClean="0">
                <a:hlinkClick r:id="rId2" tooltip="Prenatal development"/>
              </a:rPr>
              <a:t>development</a:t>
            </a:r>
            <a:r>
              <a:rPr lang="en-US" dirty="0" smtClean="0"/>
              <a:t>. As such, they are a type of </a:t>
            </a:r>
            <a:r>
              <a:rPr lang="en-US" dirty="0" smtClean="0">
                <a:hlinkClick r:id="rId3" tooltip="Congenital deformity"/>
              </a:rPr>
              <a:t>birth defect</a:t>
            </a:r>
            <a:r>
              <a:rPr lang="en-US" dirty="0" smtClean="0"/>
              <a:t>.</a:t>
            </a:r>
          </a:p>
          <a:p>
            <a:r>
              <a:rPr lang="en-US" dirty="0" smtClean="0"/>
              <a:t>The cause is unknown in most cases.</a:t>
            </a:r>
          </a:p>
          <a:p>
            <a:r>
              <a:rPr lang="en-US" dirty="0" smtClean="0"/>
              <a:t> </a:t>
            </a:r>
            <a:r>
              <a:rPr lang="en-US" dirty="0" smtClean="0">
                <a:hlinkClick r:id="rId4" tooltip="Risk factor"/>
              </a:rPr>
              <a:t>Risk factors</a:t>
            </a:r>
            <a:r>
              <a:rPr lang="en-US" dirty="0" smtClean="0"/>
              <a:t>- include </a:t>
            </a:r>
            <a:r>
              <a:rPr lang="en-US" dirty="0" smtClean="0">
                <a:hlinkClick r:id="rId5" tooltip="Smoking and pregnancy"/>
              </a:rPr>
              <a:t>smoking during pregnancy</a:t>
            </a:r>
            <a:r>
              <a:rPr lang="en-US" dirty="0" smtClean="0"/>
              <a:t>, </a:t>
            </a:r>
            <a:r>
              <a:rPr lang="en-US" dirty="0" smtClean="0">
                <a:hlinkClick r:id="rId6" tooltip="Diabetes mellitus and pregnancy"/>
              </a:rPr>
              <a:t>diabetes</a:t>
            </a:r>
            <a:r>
              <a:rPr lang="en-US" dirty="0" smtClean="0"/>
              <a:t>, </a:t>
            </a:r>
            <a:r>
              <a:rPr lang="en-US" dirty="0" smtClean="0">
                <a:hlinkClick r:id="rId7" tooltip="Obesity"/>
              </a:rPr>
              <a:t>obesity</a:t>
            </a:r>
            <a:r>
              <a:rPr lang="en-US" dirty="0" smtClean="0"/>
              <a:t>, </a:t>
            </a:r>
            <a:r>
              <a:rPr lang="en-US" dirty="0" smtClean="0">
                <a:hlinkClick r:id="rId8" tooltip="Advanced maternal age"/>
              </a:rPr>
              <a:t>an older mother</a:t>
            </a:r>
            <a:r>
              <a:rPr lang="en-US" dirty="0" smtClean="0"/>
              <a:t>, and certain </a:t>
            </a:r>
            <a:r>
              <a:rPr lang="en-US" dirty="0" smtClean="0">
                <a:hlinkClick r:id="rId9" tooltip="Drugs in pregnancy"/>
              </a:rPr>
              <a:t>medications</a:t>
            </a:r>
            <a:r>
              <a:rPr lang="en-US" dirty="0" smtClean="0"/>
              <a:t>(such as some used to treat </a:t>
            </a:r>
            <a:r>
              <a:rPr lang="en-US" dirty="0" smtClean="0">
                <a:hlinkClick r:id="rId10" tooltip="Seizures"/>
              </a:rPr>
              <a:t>seizures</a:t>
            </a:r>
            <a:r>
              <a:rPr lang="en-US" dirty="0" smtClean="0"/>
              <a:t>). Cleft lip and cleft palate can often be diagnosed during pregnancy with an </a:t>
            </a:r>
            <a:r>
              <a:rPr lang="en-US" dirty="0" smtClean="0">
                <a:hlinkClick r:id="rId11" tooltip="Obstetric ultrasonography"/>
              </a:rPr>
              <a:t>ultrasound exam</a:t>
            </a:r>
            <a:r>
              <a:rPr lang="en-US" dirty="0" smtClean="0"/>
              <a:t>.</a:t>
            </a:r>
          </a:p>
          <a:p>
            <a:endParaRPr lang="en-US" dirty="0"/>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SUS X\Desktop\DSP1020231-376x300.jpg"/>
          <p:cNvPicPr>
            <a:picLocks noChangeAspect="1" noChangeArrowheads="1"/>
          </p:cNvPicPr>
          <p:nvPr/>
        </p:nvPicPr>
        <p:blipFill>
          <a:blip r:embed="rId2"/>
          <a:srcRect/>
          <a:stretch>
            <a:fillRect/>
          </a:stretch>
        </p:blipFill>
        <p:spPr bwMode="auto">
          <a:xfrm>
            <a:off x="609600" y="457200"/>
            <a:ext cx="8305800" cy="5943600"/>
          </a:xfrm>
          <a:prstGeom prst="rect">
            <a:avLst/>
          </a:prstGeom>
          <a:noFill/>
        </p:spPr>
      </p:pic>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SUS X\Desktop\Pt4-Cleft-Lip-Repair-Before.jpg"/>
          <p:cNvPicPr>
            <a:picLocks noChangeAspect="1" noChangeArrowheads="1"/>
          </p:cNvPicPr>
          <p:nvPr/>
        </p:nvPicPr>
        <p:blipFill>
          <a:blip r:embed="rId2"/>
          <a:srcRect/>
          <a:stretch>
            <a:fillRect/>
          </a:stretch>
        </p:blipFill>
        <p:spPr bwMode="auto">
          <a:xfrm>
            <a:off x="508001" y="514350"/>
            <a:ext cx="7950199" cy="5962650"/>
          </a:xfrm>
          <a:prstGeom prst="rect">
            <a:avLst/>
          </a:prstGeom>
          <a:noFill/>
        </p:spPr>
      </p:pic>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SUS X\Desktop\Closeup-of-babys-mouth-with-partial-cleft-lip-Closeup-of-babys-mouth-with-complete-cleft-lip-_16745.jpg"/>
          <p:cNvPicPr>
            <a:picLocks noChangeAspect="1" noChangeArrowheads="1"/>
          </p:cNvPicPr>
          <p:nvPr/>
        </p:nvPicPr>
        <p:blipFill>
          <a:blip r:embed="rId2"/>
          <a:srcRect/>
          <a:stretch>
            <a:fillRect/>
          </a:stretch>
        </p:blipFill>
        <p:spPr bwMode="auto">
          <a:xfrm>
            <a:off x="596349" y="533400"/>
            <a:ext cx="8090451" cy="5943600"/>
          </a:xfrm>
          <a:prstGeom prst="rect">
            <a:avLst/>
          </a:prstGeom>
          <a:noFill/>
        </p:spPr>
      </p:pic>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ASUS X\Desktop\images (1).jpg"/>
          <p:cNvPicPr>
            <a:picLocks noChangeAspect="1" noChangeArrowheads="1"/>
          </p:cNvPicPr>
          <p:nvPr/>
        </p:nvPicPr>
        <p:blipFill>
          <a:blip r:embed="rId2"/>
          <a:srcRect/>
          <a:stretch>
            <a:fillRect/>
          </a:stretch>
        </p:blipFill>
        <p:spPr bwMode="auto">
          <a:xfrm>
            <a:off x="228600" y="533400"/>
            <a:ext cx="8762999" cy="5791200"/>
          </a:xfrm>
          <a:prstGeom prst="rect">
            <a:avLst/>
          </a:prstGeom>
          <a:noFill/>
        </p:spPr>
      </p:pic>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ASUS X\Desktop\smile train photo.jpg"/>
          <p:cNvPicPr>
            <a:picLocks noChangeAspect="1" noChangeArrowheads="1"/>
          </p:cNvPicPr>
          <p:nvPr/>
        </p:nvPicPr>
        <p:blipFill>
          <a:blip r:embed="rId2"/>
          <a:srcRect/>
          <a:stretch>
            <a:fillRect/>
          </a:stretch>
        </p:blipFill>
        <p:spPr bwMode="auto">
          <a:xfrm>
            <a:off x="533400" y="533400"/>
            <a:ext cx="8000999" cy="5791200"/>
          </a:xfrm>
          <a:prstGeom prst="rect">
            <a:avLst/>
          </a:prstGeom>
          <a:noFill/>
        </p:spPr>
      </p:pic>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CLEFT LIP</a:t>
            </a:r>
            <a:endParaRPr lang="en-US" dirty="0"/>
          </a:p>
        </p:txBody>
      </p:sp>
      <p:sp>
        <p:nvSpPr>
          <p:cNvPr id="3" name="Content Placeholder 2"/>
          <p:cNvSpPr>
            <a:spLocks noGrp="1"/>
          </p:cNvSpPr>
          <p:nvPr>
            <p:ph idx="1"/>
          </p:nvPr>
        </p:nvSpPr>
        <p:spPr>
          <a:xfrm>
            <a:off x="457200" y="990600"/>
            <a:ext cx="8229600" cy="5135563"/>
          </a:xfrm>
        </p:spPr>
        <p:txBody>
          <a:bodyPr>
            <a:normAutofit fontScale="77500" lnSpcReduction="20000"/>
          </a:bodyPr>
          <a:lstStyle/>
          <a:p>
            <a:pPr>
              <a:buNone/>
            </a:pPr>
            <a:r>
              <a:rPr lang="en-US" dirty="0" smtClean="0"/>
              <a:t>  * Cleft lip results due to non fusion of median nasal process and maxillary process.</a:t>
            </a:r>
          </a:p>
          <a:p>
            <a:pPr>
              <a:buNone/>
            </a:pPr>
            <a:r>
              <a:rPr lang="en-US" dirty="0" smtClean="0"/>
              <a:t>  * Types-</a:t>
            </a:r>
          </a:p>
          <a:p>
            <a:pPr>
              <a:buNone/>
            </a:pPr>
            <a:r>
              <a:rPr lang="en-US" dirty="0" smtClean="0"/>
              <a:t>       1.Central</a:t>
            </a:r>
          </a:p>
          <a:p>
            <a:pPr>
              <a:buNone/>
            </a:pPr>
            <a:r>
              <a:rPr lang="en-US" dirty="0" smtClean="0"/>
              <a:t>       2.Lateral</a:t>
            </a:r>
          </a:p>
          <a:p>
            <a:pPr>
              <a:buNone/>
            </a:pPr>
            <a:r>
              <a:rPr lang="en-US" dirty="0" smtClean="0"/>
              <a:t>       3.Complete or incomplete.</a:t>
            </a:r>
          </a:p>
          <a:p>
            <a:pPr>
              <a:buNone/>
            </a:pPr>
            <a:r>
              <a:rPr lang="en-US" dirty="0" smtClean="0"/>
              <a:t>       4. Simple or compound(with cleft in alveolus)</a:t>
            </a:r>
          </a:p>
          <a:p>
            <a:pPr>
              <a:buNone/>
            </a:pPr>
            <a:r>
              <a:rPr lang="en-US" dirty="0" smtClean="0"/>
              <a:t>   *C/f- 80% cases it is unilateral and</a:t>
            </a:r>
          </a:p>
          <a:p>
            <a:pPr>
              <a:buNone/>
            </a:pPr>
            <a:r>
              <a:rPr lang="en-US" dirty="0" smtClean="0"/>
              <a:t>             60% cases ,it is associated with </a:t>
            </a:r>
            <a:r>
              <a:rPr lang="en-US" dirty="0" err="1" smtClean="0"/>
              <a:t>C.palate</a:t>
            </a:r>
            <a:r>
              <a:rPr lang="en-US" dirty="0" smtClean="0"/>
              <a:t>.</a:t>
            </a:r>
          </a:p>
          <a:p>
            <a:pPr>
              <a:buNone/>
            </a:pPr>
            <a:r>
              <a:rPr lang="en-US" dirty="0" smtClean="0"/>
              <a:t>           -Nostril is widened.</a:t>
            </a:r>
          </a:p>
          <a:p>
            <a:pPr>
              <a:buNone/>
            </a:pPr>
            <a:r>
              <a:rPr lang="en-US" dirty="0" smtClean="0"/>
              <a:t>           -Mal-alignment of teeth is common.</a:t>
            </a:r>
          </a:p>
          <a:p>
            <a:pPr>
              <a:buNone/>
            </a:pPr>
            <a:r>
              <a:rPr lang="en-US" dirty="0" smtClean="0"/>
              <a:t>    *Functional effect-Difficulty in bottle feeding and speech</a:t>
            </a:r>
            <a:endParaRPr lang="en-US" dirty="0"/>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SUS X\Desktop\Gray48.png"/>
          <p:cNvPicPr>
            <a:picLocks noChangeAspect="1" noChangeArrowheads="1"/>
          </p:cNvPicPr>
          <p:nvPr/>
        </p:nvPicPr>
        <p:blipFill>
          <a:blip r:embed="rId2"/>
          <a:srcRect/>
          <a:stretch>
            <a:fillRect/>
          </a:stretch>
        </p:blipFill>
        <p:spPr bwMode="auto">
          <a:xfrm>
            <a:off x="838200" y="226987"/>
            <a:ext cx="7238999" cy="6207764"/>
          </a:xfrm>
          <a:prstGeom prst="rect">
            <a:avLst/>
          </a:prstGeom>
          <a:noFill/>
        </p:spPr>
      </p:pic>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normAutofit fontScale="70000" lnSpcReduction="20000"/>
          </a:bodyPr>
          <a:lstStyle/>
          <a:p>
            <a:pPr>
              <a:buNone/>
            </a:pPr>
            <a:r>
              <a:rPr lang="en-US" dirty="0" smtClean="0"/>
              <a:t>                                               CLEFT  PALATE</a:t>
            </a:r>
          </a:p>
          <a:p>
            <a:pPr>
              <a:buNone/>
            </a:pPr>
            <a:r>
              <a:rPr lang="en-US" dirty="0" smtClean="0"/>
              <a:t>  *  Cleft palate result due to failure of union of two palatine wings of maxillary </a:t>
            </a:r>
            <a:r>
              <a:rPr lang="en-US" dirty="0" err="1" smtClean="0"/>
              <a:t>process.Pre</a:t>
            </a:r>
            <a:r>
              <a:rPr lang="en-US" dirty="0" smtClean="0"/>
              <a:t>-maxillary process of median nasal </a:t>
            </a:r>
            <a:r>
              <a:rPr lang="en-US" dirty="0" err="1" smtClean="0"/>
              <a:t>process,unites</a:t>
            </a:r>
            <a:r>
              <a:rPr lang="en-US" dirty="0" smtClean="0"/>
              <a:t> with palatine processes which gives a Y shaped union.</a:t>
            </a:r>
          </a:p>
          <a:p>
            <a:pPr>
              <a:buNone/>
            </a:pPr>
            <a:r>
              <a:rPr lang="en-US" dirty="0" smtClean="0"/>
              <a:t>  *Types-</a:t>
            </a:r>
          </a:p>
          <a:p>
            <a:pPr>
              <a:buNone/>
            </a:pPr>
            <a:r>
              <a:rPr lang="en-US" dirty="0" smtClean="0"/>
              <a:t>         1.Complete-Failure of fusion of pre-maxilla and two palatine </a:t>
            </a:r>
            <a:r>
              <a:rPr lang="en-US" dirty="0" err="1" smtClean="0"/>
              <a:t>processes,result</a:t>
            </a:r>
            <a:r>
              <a:rPr lang="en-US" dirty="0" smtClean="0"/>
              <a:t> in complete.</a:t>
            </a:r>
          </a:p>
          <a:p>
            <a:pPr>
              <a:buNone/>
            </a:pPr>
            <a:r>
              <a:rPr lang="en-US" dirty="0" smtClean="0"/>
              <a:t>         2.Incomplete-In </a:t>
            </a:r>
            <a:r>
              <a:rPr lang="en-US" dirty="0" err="1" smtClean="0"/>
              <a:t>normal,these</a:t>
            </a:r>
            <a:r>
              <a:rPr lang="en-US" dirty="0" smtClean="0"/>
              <a:t> three process start fusion from uvula to backward.</a:t>
            </a:r>
          </a:p>
          <a:p>
            <a:pPr>
              <a:buNone/>
            </a:pPr>
            <a:r>
              <a:rPr lang="en-US" dirty="0" smtClean="0"/>
              <a:t>    Any failure in </a:t>
            </a:r>
            <a:r>
              <a:rPr lang="en-US" dirty="0" err="1" smtClean="0"/>
              <a:t>fusion,in</a:t>
            </a:r>
            <a:r>
              <a:rPr lang="en-US" dirty="0" smtClean="0"/>
              <a:t> this route result in incomplete variety.</a:t>
            </a:r>
          </a:p>
          <a:p>
            <a:pPr>
              <a:buNone/>
            </a:pPr>
            <a:r>
              <a:rPr lang="en-US" dirty="0" smtClean="0"/>
              <a:t>   * Effects of cleft palate-</a:t>
            </a:r>
          </a:p>
          <a:p>
            <a:pPr>
              <a:buNone/>
            </a:pPr>
            <a:r>
              <a:rPr lang="en-US" dirty="0" smtClean="0"/>
              <a:t>       1.Difficulty in swallowing.</a:t>
            </a:r>
          </a:p>
          <a:p>
            <a:pPr>
              <a:buNone/>
            </a:pPr>
            <a:r>
              <a:rPr lang="en-US" dirty="0" smtClean="0"/>
              <a:t>       2.Unable to make sound of-B,D,K,P,T</a:t>
            </a:r>
          </a:p>
          <a:p>
            <a:pPr>
              <a:buNone/>
            </a:pPr>
            <a:r>
              <a:rPr lang="en-US" dirty="0" smtClean="0"/>
              <a:t>       3.Abnormal dentition(</a:t>
            </a:r>
            <a:r>
              <a:rPr lang="en-US" dirty="0" err="1" smtClean="0"/>
              <a:t>small,Crowded</a:t>
            </a:r>
            <a:r>
              <a:rPr lang="en-US" dirty="0" smtClean="0"/>
              <a:t>)</a:t>
            </a:r>
          </a:p>
          <a:p>
            <a:pPr>
              <a:buNone/>
            </a:pPr>
            <a:r>
              <a:rPr lang="en-US" dirty="0" smtClean="0"/>
              <a:t>       4.Nose-Oral organism infect URI.</a:t>
            </a:r>
          </a:p>
          <a:p>
            <a:pPr>
              <a:buNone/>
            </a:pPr>
            <a:r>
              <a:rPr lang="en-US" dirty="0" smtClean="0"/>
              <a:t>       5.Hearing-Acute and chronic </a:t>
            </a:r>
            <a:r>
              <a:rPr lang="en-US" dirty="0" err="1" smtClean="0"/>
              <a:t>otitis</a:t>
            </a:r>
            <a:r>
              <a:rPr lang="en-US" dirty="0" smtClean="0"/>
              <a:t> media may occur. </a:t>
            </a:r>
            <a:endParaRPr lang="en-US" dirty="0"/>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normAutofit fontScale="92500" lnSpcReduction="10000"/>
          </a:bodyPr>
          <a:lstStyle/>
          <a:p>
            <a:pPr>
              <a:buNone/>
            </a:pPr>
            <a:r>
              <a:rPr lang="en-US" dirty="0" smtClean="0"/>
              <a:t>       Management of cleft lip &amp; cleft palate</a:t>
            </a:r>
          </a:p>
          <a:p>
            <a:pPr>
              <a:buNone/>
            </a:pPr>
            <a:r>
              <a:rPr lang="en-US" dirty="0" smtClean="0"/>
              <a:t>1.Multidisciplinary </a:t>
            </a:r>
            <a:r>
              <a:rPr lang="en-US" dirty="0" err="1" smtClean="0"/>
              <a:t>approch</a:t>
            </a:r>
            <a:r>
              <a:rPr lang="en-US" dirty="0" smtClean="0"/>
              <a:t>-</a:t>
            </a:r>
          </a:p>
          <a:p>
            <a:pPr>
              <a:buNone/>
            </a:pPr>
            <a:r>
              <a:rPr lang="en-US" dirty="0" smtClean="0"/>
              <a:t>              -PLASTIC SURGEON</a:t>
            </a:r>
          </a:p>
          <a:p>
            <a:pPr>
              <a:buNone/>
            </a:pPr>
            <a:r>
              <a:rPr lang="en-US" dirty="0" smtClean="0"/>
              <a:t>              -ORTHODONTICS</a:t>
            </a:r>
          </a:p>
          <a:p>
            <a:pPr>
              <a:buNone/>
            </a:pPr>
            <a:r>
              <a:rPr lang="en-US" dirty="0" smtClean="0"/>
              <a:t>              -SPEECH THERAPIST</a:t>
            </a:r>
          </a:p>
          <a:p>
            <a:pPr>
              <a:buNone/>
            </a:pPr>
            <a:r>
              <a:rPr lang="en-US" dirty="0" smtClean="0"/>
              <a:t>              -ENT SPECIALIST</a:t>
            </a:r>
          </a:p>
          <a:p>
            <a:pPr>
              <a:buNone/>
            </a:pPr>
            <a:r>
              <a:rPr lang="en-US" dirty="0" smtClean="0"/>
              <a:t>              -PROSTHODONTICS</a:t>
            </a:r>
          </a:p>
          <a:p>
            <a:pPr>
              <a:buNone/>
            </a:pPr>
            <a:r>
              <a:rPr lang="en-US" dirty="0" smtClean="0"/>
              <a:t>              -PAEDIATRICIAN</a:t>
            </a:r>
          </a:p>
          <a:p>
            <a:pPr>
              <a:buNone/>
            </a:pPr>
            <a:r>
              <a:rPr lang="en-US" dirty="0" smtClean="0"/>
              <a:t>2 Feeding advice-In cleft palate patient is unable to </a:t>
            </a:r>
          </a:p>
          <a:p>
            <a:pPr>
              <a:buNone/>
            </a:pPr>
            <a:r>
              <a:rPr lang="en-US" dirty="0" smtClean="0"/>
              <a:t>      suck mothers milk, so spoon feeding is done and</a:t>
            </a:r>
          </a:p>
          <a:p>
            <a:pPr>
              <a:buNone/>
            </a:pPr>
            <a:r>
              <a:rPr lang="en-US" dirty="0" smtClean="0"/>
              <a:t>      after that air to be released by burping.</a:t>
            </a:r>
          </a:p>
          <a:p>
            <a:pPr>
              <a:buNone/>
            </a:pP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34962"/>
          </a:xfrm>
        </p:spPr>
        <p:txBody>
          <a:bodyPr>
            <a:normAutofit fontScale="90000"/>
          </a:bodyPr>
          <a:lstStyle/>
          <a:p>
            <a:r>
              <a:rPr lang="en-US" dirty="0" smtClean="0"/>
              <a:t>ERYTHROPLAKIA</a:t>
            </a:r>
            <a:endParaRPr lang="en-US" dirty="0"/>
          </a:p>
        </p:txBody>
      </p:sp>
      <p:pic>
        <p:nvPicPr>
          <p:cNvPr id="2049" name="Picture 1" descr="C:\Users\ASUS X\Downloads\ery1.jpg"/>
          <p:cNvPicPr>
            <a:picLocks noGrp="1" noChangeAspect="1" noChangeArrowheads="1"/>
          </p:cNvPicPr>
          <p:nvPr>
            <p:ph idx="1"/>
          </p:nvPr>
        </p:nvPicPr>
        <p:blipFill>
          <a:blip r:embed="rId2"/>
          <a:srcRect/>
          <a:stretch>
            <a:fillRect/>
          </a:stretch>
        </p:blipFill>
        <p:spPr bwMode="auto">
          <a:xfrm>
            <a:off x="173765" y="1371600"/>
            <a:ext cx="4330350" cy="3352800"/>
          </a:xfrm>
          <a:prstGeom prst="rect">
            <a:avLst/>
          </a:prstGeom>
          <a:noFill/>
        </p:spPr>
      </p:pic>
      <p:pic>
        <p:nvPicPr>
          <p:cNvPr id="2051" name="Picture 3" descr="C:\Users\ASUS X\Downloads\ery2.jpg"/>
          <p:cNvPicPr>
            <a:picLocks noChangeAspect="1" noChangeArrowheads="1"/>
          </p:cNvPicPr>
          <p:nvPr/>
        </p:nvPicPr>
        <p:blipFill>
          <a:blip r:embed="rId3"/>
          <a:srcRect/>
          <a:stretch>
            <a:fillRect/>
          </a:stretch>
        </p:blipFill>
        <p:spPr bwMode="auto">
          <a:xfrm>
            <a:off x="5007492" y="1295400"/>
            <a:ext cx="3317358" cy="3429000"/>
          </a:xfrm>
          <a:prstGeom prst="rect">
            <a:avLst/>
          </a:prstGeom>
          <a:noFill/>
        </p:spPr>
      </p:pic>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normAutofit fontScale="92500" lnSpcReduction="10000"/>
          </a:bodyPr>
          <a:lstStyle/>
          <a:p>
            <a:pPr>
              <a:buNone/>
            </a:pPr>
            <a:r>
              <a:rPr lang="en-US" dirty="0" smtClean="0"/>
              <a:t>                         Cleft lip repair-</a:t>
            </a:r>
          </a:p>
          <a:p>
            <a:pPr>
              <a:buNone/>
            </a:pPr>
            <a:endParaRPr lang="en-US" dirty="0" smtClean="0"/>
          </a:p>
          <a:p>
            <a:pPr>
              <a:buNone/>
            </a:pPr>
            <a:r>
              <a:rPr lang="en-US" dirty="0" smtClean="0"/>
              <a:t>                 *Rule of 10 to be followed.</a:t>
            </a:r>
          </a:p>
          <a:p>
            <a:pPr>
              <a:buNone/>
            </a:pPr>
            <a:r>
              <a:rPr lang="en-US" dirty="0" smtClean="0"/>
              <a:t>                    </a:t>
            </a:r>
          </a:p>
          <a:p>
            <a:pPr>
              <a:buNone/>
            </a:pPr>
            <a:r>
              <a:rPr lang="en-US" dirty="0" smtClean="0"/>
              <a:t>                     </a:t>
            </a:r>
            <a:r>
              <a:rPr lang="en-US" dirty="0" err="1" smtClean="0"/>
              <a:t>Hb</a:t>
            </a:r>
            <a:r>
              <a:rPr lang="en-US" dirty="0" smtClean="0"/>
              <a:t>  -     10 gm+</a:t>
            </a:r>
          </a:p>
          <a:p>
            <a:pPr>
              <a:buNone/>
            </a:pPr>
            <a:r>
              <a:rPr lang="en-US" dirty="0" smtClean="0"/>
              <a:t>                     Age -     10 weeks</a:t>
            </a:r>
          </a:p>
          <a:p>
            <a:pPr>
              <a:buNone/>
            </a:pPr>
            <a:r>
              <a:rPr lang="en-US" dirty="0" smtClean="0"/>
              <a:t>                    Weight- 10 lbs+</a:t>
            </a:r>
          </a:p>
          <a:p>
            <a:pPr>
              <a:buNone/>
            </a:pPr>
            <a:r>
              <a:rPr lang="en-US" dirty="0" smtClean="0"/>
              <a:t>                    T.WBC – Less than 10,000/mm3</a:t>
            </a:r>
          </a:p>
          <a:p>
            <a:pPr>
              <a:buNone/>
            </a:pPr>
            <a:endParaRPr lang="en-US" dirty="0" smtClean="0"/>
          </a:p>
          <a:p>
            <a:pPr>
              <a:buNone/>
            </a:pPr>
            <a:endParaRPr lang="en-US" dirty="0" smtClean="0"/>
          </a:p>
          <a:p>
            <a:pPr>
              <a:buNone/>
            </a:pPr>
            <a:r>
              <a:rPr lang="en-US" dirty="0" smtClean="0"/>
              <a:t>                  </a:t>
            </a:r>
            <a:endParaRPr lang="en-US" dirty="0"/>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normAutofit fontScale="70000" lnSpcReduction="20000"/>
          </a:bodyPr>
          <a:lstStyle/>
          <a:p>
            <a:pPr>
              <a:buNone/>
            </a:pPr>
            <a:r>
              <a:rPr lang="en-US" dirty="0" smtClean="0"/>
              <a:t>                                              </a:t>
            </a:r>
            <a:r>
              <a:rPr lang="en-US" dirty="0" smtClean="0">
                <a:solidFill>
                  <a:srgbClr val="FF0000"/>
                </a:solidFill>
              </a:rPr>
              <a:t>Types of cleft repair-</a:t>
            </a:r>
          </a:p>
          <a:p>
            <a:pPr>
              <a:buNone/>
            </a:pPr>
            <a:r>
              <a:rPr lang="en-US" dirty="0" smtClean="0">
                <a:solidFill>
                  <a:srgbClr val="7030A0"/>
                </a:solidFill>
              </a:rPr>
              <a:t>          For unilateral </a:t>
            </a:r>
            <a:r>
              <a:rPr lang="en-US" dirty="0" err="1" smtClean="0">
                <a:solidFill>
                  <a:srgbClr val="7030A0"/>
                </a:solidFill>
              </a:rPr>
              <a:t>C.Lip</a:t>
            </a:r>
            <a:r>
              <a:rPr lang="en-US" dirty="0" smtClean="0">
                <a:solidFill>
                  <a:srgbClr val="7030A0"/>
                </a:solidFill>
              </a:rPr>
              <a:t>-</a:t>
            </a:r>
          </a:p>
          <a:p>
            <a:pPr>
              <a:buNone/>
            </a:pPr>
            <a:r>
              <a:rPr lang="en-US" dirty="0" smtClean="0"/>
              <a:t>                           1.Millards rotation flap method</a:t>
            </a:r>
          </a:p>
          <a:p>
            <a:pPr>
              <a:buNone/>
            </a:pPr>
            <a:r>
              <a:rPr lang="en-US" dirty="0" smtClean="0"/>
              <a:t>                           2.Tennison-Randall triangular flap</a:t>
            </a:r>
          </a:p>
          <a:p>
            <a:pPr>
              <a:buNone/>
            </a:pPr>
            <a:r>
              <a:rPr lang="en-US" dirty="0" smtClean="0"/>
              <a:t>         </a:t>
            </a:r>
          </a:p>
          <a:p>
            <a:pPr>
              <a:buNone/>
            </a:pPr>
            <a:r>
              <a:rPr lang="en-US" dirty="0" smtClean="0"/>
              <a:t>         </a:t>
            </a:r>
            <a:r>
              <a:rPr lang="en-US" dirty="0" smtClean="0">
                <a:solidFill>
                  <a:srgbClr val="7030A0"/>
                </a:solidFill>
              </a:rPr>
              <a:t>For bilateral </a:t>
            </a:r>
            <a:r>
              <a:rPr lang="en-US" dirty="0" err="1" smtClean="0">
                <a:solidFill>
                  <a:srgbClr val="7030A0"/>
                </a:solidFill>
              </a:rPr>
              <a:t>C.lip</a:t>
            </a:r>
            <a:r>
              <a:rPr lang="en-US" dirty="0" smtClean="0">
                <a:solidFill>
                  <a:srgbClr val="7030A0"/>
                </a:solidFill>
              </a:rPr>
              <a:t>-</a:t>
            </a:r>
          </a:p>
          <a:p>
            <a:pPr>
              <a:buNone/>
            </a:pPr>
            <a:r>
              <a:rPr lang="en-US" dirty="0" smtClean="0"/>
              <a:t>                           * one stage - </a:t>
            </a:r>
            <a:r>
              <a:rPr lang="en-US" dirty="0" err="1" smtClean="0"/>
              <a:t>Veau</a:t>
            </a:r>
            <a:r>
              <a:rPr lang="en-US" dirty="0" smtClean="0"/>
              <a:t> III method is good.</a:t>
            </a:r>
          </a:p>
          <a:p>
            <a:pPr>
              <a:buNone/>
            </a:pPr>
            <a:r>
              <a:rPr lang="en-US" dirty="0" smtClean="0"/>
              <a:t>                                                  -Millard’s one stage method</a:t>
            </a:r>
          </a:p>
          <a:p>
            <a:pPr>
              <a:buNone/>
            </a:pPr>
            <a:r>
              <a:rPr lang="en-US" dirty="0" smtClean="0">
                <a:solidFill>
                  <a:srgbClr val="00B050"/>
                </a:solidFill>
              </a:rPr>
              <a:t>         Basic steps</a:t>
            </a:r>
            <a:r>
              <a:rPr lang="en-US" dirty="0" smtClean="0"/>
              <a:t>-1.Markings are made according to method</a:t>
            </a:r>
          </a:p>
          <a:p>
            <a:pPr>
              <a:buNone/>
            </a:pPr>
            <a:r>
              <a:rPr lang="en-US" dirty="0" smtClean="0"/>
              <a:t>                              2.Adrenaline-saline </a:t>
            </a:r>
            <a:r>
              <a:rPr lang="en-US" dirty="0" err="1" smtClean="0"/>
              <a:t>solu</a:t>
            </a:r>
            <a:r>
              <a:rPr lang="en-US" dirty="0" smtClean="0"/>
              <a:t>. Used for</a:t>
            </a:r>
          </a:p>
          <a:p>
            <a:pPr>
              <a:buNone/>
            </a:pPr>
            <a:r>
              <a:rPr lang="en-US" dirty="0" smtClean="0"/>
              <a:t>                                  </a:t>
            </a:r>
            <a:r>
              <a:rPr lang="en-US" dirty="0" err="1" smtClean="0"/>
              <a:t>haemostasis</a:t>
            </a:r>
            <a:r>
              <a:rPr lang="en-US" dirty="0" smtClean="0"/>
              <a:t>.</a:t>
            </a:r>
          </a:p>
          <a:p>
            <a:pPr>
              <a:buNone/>
            </a:pPr>
            <a:r>
              <a:rPr lang="en-US" dirty="0" smtClean="0"/>
              <a:t>                              3.Full thickness is incised along with</a:t>
            </a:r>
          </a:p>
          <a:p>
            <a:pPr>
              <a:buNone/>
            </a:pPr>
            <a:r>
              <a:rPr lang="en-US" dirty="0" smtClean="0"/>
              <a:t>                                 markings.</a:t>
            </a:r>
          </a:p>
          <a:p>
            <a:pPr>
              <a:buNone/>
            </a:pPr>
            <a:r>
              <a:rPr lang="en-US" dirty="0" smtClean="0"/>
              <a:t>                              4. Lip repair is done in 3 layers-mucosa-muscle-skin.</a:t>
            </a:r>
          </a:p>
          <a:p>
            <a:pPr>
              <a:buNone/>
            </a:pPr>
            <a:r>
              <a:rPr lang="en-US" dirty="0" smtClean="0"/>
              <a:t>                              5. Vermilion should not have notching.</a:t>
            </a:r>
          </a:p>
          <a:p>
            <a:endParaRPr lang="en-US" dirty="0"/>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SUS X\Desktop\gesu_01_img0055.jpg"/>
          <p:cNvPicPr>
            <a:picLocks noChangeAspect="1" noChangeArrowheads="1"/>
          </p:cNvPicPr>
          <p:nvPr/>
        </p:nvPicPr>
        <p:blipFill>
          <a:blip r:embed="rId2"/>
          <a:srcRect/>
          <a:stretch>
            <a:fillRect/>
          </a:stretch>
        </p:blipFill>
        <p:spPr bwMode="auto">
          <a:xfrm>
            <a:off x="457200" y="222383"/>
            <a:ext cx="8153400" cy="6555750"/>
          </a:xfrm>
          <a:prstGeom prst="rect">
            <a:avLst/>
          </a:prstGeom>
          <a:noFill/>
        </p:spPr>
      </p:pic>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5897563"/>
          </a:xfrm>
        </p:spPr>
        <p:txBody>
          <a:bodyPr/>
          <a:lstStyle/>
          <a:p>
            <a:pPr>
              <a:buNone/>
            </a:pPr>
            <a:r>
              <a:rPr lang="en-US" dirty="0" smtClean="0"/>
              <a:t>                      CLEFT PALATE REPAIR</a:t>
            </a:r>
          </a:p>
          <a:p>
            <a:pPr>
              <a:buNone/>
            </a:pPr>
            <a:r>
              <a:rPr lang="en-US" sz="2400" dirty="0" smtClean="0"/>
              <a:t>Timings-Early repair causes-maxillary retardation</a:t>
            </a:r>
          </a:p>
          <a:p>
            <a:pPr>
              <a:buNone/>
            </a:pPr>
            <a:r>
              <a:rPr lang="en-US" sz="2400" dirty="0" smtClean="0"/>
              <a:t>                Late repair causes speech defect.</a:t>
            </a:r>
          </a:p>
          <a:p>
            <a:pPr>
              <a:buNone/>
            </a:pPr>
            <a:r>
              <a:rPr lang="en-US" sz="2400" dirty="0" smtClean="0"/>
              <a:t>                So</a:t>
            </a:r>
            <a:r>
              <a:rPr lang="en-US" sz="2400" dirty="0" smtClean="0">
                <a:solidFill>
                  <a:srgbClr val="FF0000"/>
                </a:solidFill>
              </a:rPr>
              <a:t>, at age of 18</a:t>
            </a:r>
            <a:r>
              <a:rPr lang="en-US" sz="2400" baseline="30000" dirty="0" smtClean="0">
                <a:solidFill>
                  <a:srgbClr val="FF0000"/>
                </a:solidFill>
              </a:rPr>
              <a:t>th</a:t>
            </a:r>
            <a:r>
              <a:rPr lang="en-US" sz="2400" dirty="0" smtClean="0">
                <a:solidFill>
                  <a:srgbClr val="FF0000"/>
                </a:solidFill>
              </a:rPr>
              <a:t> month repair is done.</a:t>
            </a:r>
          </a:p>
          <a:p>
            <a:pPr>
              <a:buNone/>
            </a:pPr>
            <a:r>
              <a:rPr lang="en-US" sz="2400" dirty="0" smtClean="0"/>
              <a:t>Types-There are various types of repair present,</a:t>
            </a:r>
          </a:p>
          <a:p>
            <a:pPr>
              <a:buNone/>
            </a:pPr>
            <a:r>
              <a:rPr lang="en-US" sz="2400" dirty="0" smtClean="0"/>
              <a:t>             but the most commonly used method is</a:t>
            </a:r>
          </a:p>
          <a:p>
            <a:pPr>
              <a:buNone/>
            </a:pPr>
            <a:r>
              <a:rPr lang="en-US" sz="2400" dirty="0" smtClean="0"/>
              <a:t>             V-Y pushback </a:t>
            </a:r>
            <a:r>
              <a:rPr lang="en-US" sz="2400" dirty="0" err="1" smtClean="0"/>
              <a:t>palatoplasty</a:t>
            </a:r>
            <a:r>
              <a:rPr lang="en-US" sz="2400" dirty="0" smtClean="0"/>
              <a:t>.</a:t>
            </a:r>
          </a:p>
          <a:p>
            <a:pPr>
              <a:buNone/>
            </a:pPr>
            <a:r>
              <a:rPr lang="en-US" sz="2400" dirty="0" smtClean="0"/>
              <a:t>Steps1.Palate is infiltrated with </a:t>
            </a:r>
            <a:r>
              <a:rPr lang="en-US" sz="2400" dirty="0" err="1" smtClean="0"/>
              <a:t>adrinaline+saline</a:t>
            </a:r>
            <a:r>
              <a:rPr lang="en-US" sz="2400" dirty="0" smtClean="0"/>
              <a:t>.</a:t>
            </a:r>
          </a:p>
          <a:p>
            <a:pPr>
              <a:buNone/>
            </a:pPr>
            <a:r>
              <a:rPr lang="en-US" sz="2400" dirty="0" smtClean="0"/>
              <a:t>          2.Two </a:t>
            </a:r>
            <a:r>
              <a:rPr lang="en-US" sz="2400" dirty="0" err="1" smtClean="0"/>
              <a:t>muco-periosteal</a:t>
            </a:r>
            <a:r>
              <a:rPr lang="en-US" sz="2400" dirty="0" smtClean="0"/>
              <a:t> flaps are raised from both</a:t>
            </a:r>
          </a:p>
          <a:p>
            <a:pPr>
              <a:buNone/>
            </a:pPr>
            <a:r>
              <a:rPr lang="en-US" sz="2400" dirty="0" smtClean="0"/>
              <a:t>              palatal </a:t>
            </a:r>
            <a:r>
              <a:rPr lang="en-US" sz="2400" dirty="0" err="1" smtClean="0"/>
              <a:t>sides.Then</a:t>
            </a:r>
            <a:r>
              <a:rPr lang="en-US" sz="2400" dirty="0" smtClean="0"/>
              <a:t> nasal flaps are </a:t>
            </a:r>
            <a:r>
              <a:rPr lang="en-US" sz="2400" dirty="0" err="1" smtClean="0"/>
              <a:t>mobilised</a:t>
            </a:r>
            <a:r>
              <a:rPr lang="en-US" sz="2400" dirty="0" smtClean="0"/>
              <a:t>.</a:t>
            </a:r>
          </a:p>
          <a:p>
            <a:pPr>
              <a:buNone/>
            </a:pPr>
            <a:r>
              <a:rPr lang="en-US" sz="2400" dirty="0" smtClean="0"/>
              <a:t>          3.Palate is closed in 3 layers.(nasal-muscle-oral layers)</a:t>
            </a:r>
          </a:p>
          <a:p>
            <a:pPr>
              <a:buNone/>
            </a:pPr>
            <a:r>
              <a:rPr lang="en-US" sz="2400" dirty="0" smtClean="0"/>
              <a:t>          4.Hooks of </a:t>
            </a:r>
            <a:r>
              <a:rPr lang="en-US" sz="2400" dirty="0" err="1" smtClean="0"/>
              <a:t>hamulus</a:t>
            </a:r>
            <a:r>
              <a:rPr lang="en-US" sz="2400" dirty="0" smtClean="0"/>
              <a:t> can be fractured to relieve tension.   </a:t>
            </a:r>
            <a:endParaRPr lang="en-US" sz="2400" dirty="0"/>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SUS X\Desktop\33525tn.jpg"/>
          <p:cNvPicPr>
            <a:picLocks noChangeAspect="1" noChangeArrowheads="1"/>
          </p:cNvPicPr>
          <p:nvPr/>
        </p:nvPicPr>
        <p:blipFill>
          <a:blip r:embed="rId2"/>
          <a:srcRect/>
          <a:stretch>
            <a:fillRect/>
          </a:stretch>
        </p:blipFill>
        <p:spPr bwMode="auto">
          <a:xfrm>
            <a:off x="228600" y="354932"/>
            <a:ext cx="8458200" cy="6440905"/>
          </a:xfrm>
          <a:prstGeom prst="rect">
            <a:avLst/>
          </a:prstGeom>
          <a:noFill/>
        </p:spPr>
      </p:pic>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Times New Roman" panose="02020603050405020304" pitchFamily="18" charset="0"/>
                <a:cs typeface="Times New Roman" panose="02020603050405020304" pitchFamily="18" charset="0"/>
              </a:rPr>
              <a:t>REFERENCES</a:t>
            </a:r>
            <a:r>
              <a:rPr lang="en-US" dirty="0"/>
              <a:t> </a:t>
            </a:r>
            <a:br>
              <a:rPr lang="en-US" dirty="0"/>
            </a:br>
            <a:endParaRPr lang="en-US" sz="2200" dirty="0"/>
          </a:p>
        </p:txBody>
      </p:sp>
      <p:sp>
        <p:nvSpPr>
          <p:cNvPr id="3" name="Slide Number Placeholder 2"/>
          <p:cNvSpPr>
            <a:spLocks noGrp="1"/>
          </p:cNvSpPr>
          <p:nvPr>
            <p:ph type="sldNum" sz="quarter" idx="12"/>
          </p:nvPr>
        </p:nvSpPr>
        <p:spPr/>
        <p:txBody>
          <a:bodyPr/>
          <a:lstStyle/>
          <a:p>
            <a:fld id="{72795863-2509-495E-A4D3-2D1EB08AA326}" type="slidenum">
              <a:rPr lang="en-US" smtClean="0"/>
              <a:pPr/>
              <a:t>125</a:t>
            </a:fld>
            <a:endParaRPr lang="en-US"/>
          </a:p>
        </p:txBody>
      </p:sp>
      <p:sp>
        <p:nvSpPr>
          <p:cNvPr id="4" name="TextBox 3"/>
          <p:cNvSpPr txBox="1"/>
          <p:nvPr/>
        </p:nvSpPr>
        <p:spPr>
          <a:xfrm>
            <a:off x="609600" y="1371600"/>
            <a:ext cx="7391400" cy="3970318"/>
          </a:xfrm>
          <a:prstGeom prst="rect">
            <a:avLst/>
          </a:prstGeom>
          <a:noFill/>
        </p:spPr>
        <p:txBody>
          <a:bodyPr wrap="square" rtlCol="0">
            <a:spAutoFit/>
          </a:bodyPr>
          <a:lstStyle/>
          <a:p>
            <a:pPr lvl="0">
              <a:lnSpc>
                <a:spcPct val="90000"/>
              </a:lnSpc>
              <a:buClr>
                <a:schemeClr val="dk1"/>
              </a:buClr>
              <a:buSzPct val="166386"/>
              <a:buFont typeface="Arial" pitchFamily="34" charset="0"/>
              <a:buChar char="•"/>
            </a:pPr>
            <a:r>
              <a:rPr lang="en-US" sz="2800" b="1" dirty="0" smtClean="0">
                <a:latin typeface="Times New Roman"/>
                <a:ea typeface="Times New Roman"/>
                <a:cs typeface="Times New Roman"/>
                <a:sym typeface="Times New Roman"/>
              </a:rPr>
              <a:t>SRBS BOOK OF GENERAL SURGERY</a:t>
            </a:r>
          </a:p>
          <a:p>
            <a:pPr lvl="0">
              <a:lnSpc>
                <a:spcPct val="90000"/>
              </a:lnSpc>
              <a:buClr>
                <a:schemeClr val="dk1"/>
              </a:buClr>
              <a:buSzPct val="166386"/>
            </a:pPr>
            <a:endParaRPr lang="en-US" sz="2800" b="1" dirty="0" smtClean="0">
              <a:latin typeface="Times New Roman"/>
              <a:ea typeface="Times New Roman"/>
              <a:cs typeface="Times New Roman"/>
              <a:sym typeface="Times New Roman"/>
            </a:endParaRPr>
          </a:p>
          <a:p>
            <a:pPr lvl="0">
              <a:lnSpc>
                <a:spcPct val="90000"/>
              </a:lnSpc>
              <a:buClr>
                <a:schemeClr val="dk1"/>
              </a:buClr>
              <a:buSzPct val="166386"/>
              <a:buFont typeface="Arial" pitchFamily="34" charset="0"/>
              <a:buChar char="•"/>
            </a:pPr>
            <a:r>
              <a:rPr lang="en-US" sz="2800" b="1" dirty="0" smtClean="0">
                <a:latin typeface="Times New Roman"/>
                <a:ea typeface="Times New Roman"/>
                <a:cs typeface="Times New Roman"/>
                <a:sym typeface="Times New Roman"/>
              </a:rPr>
              <a:t>A MANUAL ON CLINICAL SURGERY - S    DAS</a:t>
            </a:r>
          </a:p>
          <a:p>
            <a:pPr lvl="0">
              <a:lnSpc>
                <a:spcPct val="90000"/>
              </a:lnSpc>
              <a:buClr>
                <a:schemeClr val="dk1"/>
              </a:buClr>
              <a:buSzPct val="166386"/>
            </a:pPr>
            <a:endParaRPr lang="en-US" sz="2800" b="1" dirty="0" smtClean="0">
              <a:latin typeface="Times New Roman"/>
              <a:ea typeface="Times New Roman"/>
              <a:cs typeface="Times New Roman"/>
              <a:sym typeface="Times New Roman"/>
            </a:endParaRPr>
          </a:p>
          <a:p>
            <a:pPr lvl="0">
              <a:lnSpc>
                <a:spcPct val="90000"/>
              </a:lnSpc>
              <a:buClr>
                <a:schemeClr val="dk1"/>
              </a:buClr>
              <a:buSzPct val="166386"/>
              <a:buFont typeface="Arial" pitchFamily="34" charset="0"/>
              <a:buChar char="•"/>
            </a:pPr>
            <a:r>
              <a:rPr lang="en-US" sz="2800" b="1" dirty="0" smtClean="0">
                <a:latin typeface="Times New Roman"/>
                <a:ea typeface="Times New Roman"/>
                <a:cs typeface="Times New Roman"/>
                <a:sym typeface="Times New Roman"/>
              </a:rPr>
              <a:t>MANIPAL MANUAL OF SURGERY - K RAJGOPAL SHENOY</a:t>
            </a:r>
          </a:p>
          <a:p>
            <a:pPr lvl="0">
              <a:lnSpc>
                <a:spcPct val="90000"/>
              </a:lnSpc>
              <a:buClr>
                <a:schemeClr val="dk1"/>
              </a:buClr>
              <a:buSzPct val="166386"/>
            </a:pPr>
            <a:endParaRPr lang="en-US" sz="2800" b="1" dirty="0" smtClean="0">
              <a:latin typeface="Times New Roman"/>
              <a:ea typeface="Times New Roman"/>
              <a:cs typeface="Times New Roman"/>
              <a:sym typeface="Times New Roman"/>
            </a:endParaRPr>
          </a:p>
          <a:p>
            <a:pPr lvl="0">
              <a:lnSpc>
                <a:spcPct val="90000"/>
              </a:lnSpc>
              <a:buClr>
                <a:schemeClr val="dk1"/>
              </a:buClr>
              <a:buSzPct val="166386"/>
              <a:buFont typeface="Arial" pitchFamily="34" charset="0"/>
              <a:buChar char="•"/>
            </a:pPr>
            <a:r>
              <a:rPr lang="en-US" sz="2800" b="1" dirty="0" smtClean="0">
                <a:latin typeface="Times New Roman"/>
                <a:ea typeface="Times New Roman"/>
                <a:cs typeface="Times New Roman"/>
                <a:sym typeface="Times New Roman"/>
              </a:rPr>
              <a:t>BAILEY AND LOVES SHORT PRACTICE OF SURGERY</a:t>
            </a:r>
            <a:endParaRPr lang="en-US" sz="2800" dirty="0" smtClean="0"/>
          </a:p>
        </p:txBody>
      </p:sp>
    </p:spTree>
    <p:extLst>
      <p:ext uri="{BB962C8B-B14F-4D97-AF65-F5344CB8AC3E}">
        <p14:creationId xmlns:p14="http://schemas.microsoft.com/office/powerpoint/2010/main" xmlns="" val="15461201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endParaRPr lang="en-US" dirty="0" smtClean="0"/>
          </a:p>
          <a:p>
            <a:pPr>
              <a:buNone/>
            </a:pPr>
            <a:endParaRPr lang="en-US" dirty="0" smtClean="0"/>
          </a:p>
          <a:p>
            <a:pPr>
              <a:buNone/>
            </a:pPr>
            <a:endParaRPr lang="en-US" dirty="0" smtClean="0"/>
          </a:p>
          <a:p>
            <a:pPr>
              <a:buNone/>
            </a:pPr>
            <a:r>
              <a:rPr lang="en-US" dirty="0" smtClean="0"/>
              <a:t>                    SUBMUCUS FIBROSIS</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SUBMUCUS  FIBROSIS</a:t>
            </a:r>
            <a:endParaRPr lang="en-US" dirty="0"/>
          </a:p>
        </p:txBody>
      </p:sp>
      <p:pic>
        <p:nvPicPr>
          <p:cNvPr id="20482" name="Picture 2" descr="C:\Users\ASUS X\Downloads\SUBMU.jpg"/>
          <p:cNvPicPr>
            <a:picLocks noGrp="1" noChangeAspect="1" noChangeArrowheads="1"/>
          </p:cNvPicPr>
          <p:nvPr>
            <p:ph idx="1"/>
          </p:nvPr>
        </p:nvPicPr>
        <p:blipFill>
          <a:blip r:embed="rId2"/>
          <a:srcRect/>
          <a:stretch>
            <a:fillRect/>
          </a:stretch>
        </p:blipFill>
        <p:spPr bwMode="auto">
          <a:xfrm>
            <a:off x="227352" y="1295400"/>
            <a:ext cx="4694836" cy="4419600"/>
          </a:xfrm>
          <a:prstGeom prst="rect">
            <a:avLst/>
          </a:prstGeom>
          <a:noFill/>
        </p:spPr>
      </p:pic>
      <p:pic>
        <p:nvPicPr>
          <p:cNvPr id="20483" name="Picture 3" descr="C:\Users\ASUS X\Downloads\SUBM2.jpg"/>
          <p:cNvPicPr>
            <a:picLocks noChangeAspect="1" noChangeArrowheads="1"/>
          </p:cNvPicPr>
          <p:nvPr/>
        </p:nvPicPr>
        <p:blipFill>
          <a:blip r:embed="rId3"/>
          <a:srcRect/>
          <a:stretch>
            <a:fillRect/>
          </a:stretch>
        </p:blipFill>
        <p:spPr bwMode="auto">
          <a:xfrm>
            <a:off x="4977254" y="1295400"/>
            <a:ext cx="3861946" cy="441960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364163"/>
          </a:xfrm>
        </p:spPr>
        <p:txBody>
          <a:bodyPr/>
          <a:lstStyle/>
          <a:p>
            <a:pPr>
              <a:buNone/>
            </a:pPr>
            <a:r>
              <a:rPr lang="en-US" dirty="0" smtClean="0"/>
              <a:t>    *Mostly due to hypersensitivity reaction to </a:t>
            </a:r>
            <a:r>
              <a:rPr lang="en-US" dirty="0" err="1" smtClean="0"/>
              <a:t>chillies,cakphor,tobacco</a:t>
            </a:r>
            <a:r>
              <a:rPr lang="en-US" dirty="0" smtClean="0"/>
              <a:t> or due to vitamin  deficiencies.</a:t>
            </a:r>
          </a:p>
          <a:p>
            <a:pPr>
              <a:buNone/>
            </a:pPr>
            <a:r>
              <a:rPr lang="en-US" dirty="0" smtClean="0"/>
              <a:t>     *Usually it start as ulceration on the mucosa of cheek which heals by </a:t>
            </a:r>
            <a:r>
              <a:rPr lang="en-US" dirty="0" err="1" smtClean="0"/>
              <a:t>fibrosis.It</a:t>
            </a:r>
            <a:r>
              <a:rPr lang="en-US" dirty="0" smtClean="0"/>
              <a:t> appears as firm to </a:t>
            </a:r>
            <a:r>
              <a:rPr lang="en-US" dirty="0" err="1" smtClean="0"/>
              <a:t>hard.Tongue</a:t>
            </a:r>
            <a:r>
              <a:rPr lang="en-US" dirty="0" smtClean="0"/>
              <a:t> may also be affected.</a:t>
            </a:r>
          </a:p>
          <a:p>
            <a:pPr>
              <a:buNone/>
            </a:pPr>
            <a:r>
              <a:rPr lang="en-US" dirty="0" smtClean="0"/>
              <a:t>      *Chances of malignancy is 10-15%</a:t>
            </a:r>
          </a:p>
          <a:p>
            <a:pPr>
              <a:buNone/>
            </a:pPr>
            <a:r>
              <a:rPr lang="en-US" dirty="0" smtClean="0"/>
              <a:t> </a:t>
            </a:r>
            <a:r>
              <a:rPr lang="en-US" dirty="0" smtClean="0">
                <a:solidFill>
                  <a:srgbClr val="FF0000"/>
                </a:solidFill>
              </a:rPr>
              <a:t>TREATMENT</a:t>
            </a:r>
            <a:r>
              <a:rPr lang="en-US" dirty="0" smtClean="0"/>
              <a:t>-It is treated by excision and followed by reconstruction.</a:t>
            </a:r>
          </a:p>
          <a:p>
            <a:pPr>
              <a:buNone/>
            </a:pPr>
            <a:r>
              <a:rPr lang="en-US" dirty="0" smtClean="0"/>
              <a:t>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PAPILLOMA OF CHEEK OR TONGUE</a:t>
            </a:r>
            <a:endParaRPr lang="en-US" dirty="0"/>
          </a:p>
        </p:txBody>
      </p:sp>
      <p:pic>
        <p:nvPicPr>
          <p:cNvPr id="21506" name="Picture 2" descr="C:\Users\ASUS X\Downloads\PAPT.jpg"/>
          <p:cNvPicPr>
            <a:picLocks noGrp="1" noChangeAspect="1" noChangeArrowheads="1"/>
          </p:cNvPicPr>
          <p:nvPr>
            <p:ph idx="1"/>
          </p:nvPr>
        </p:nvPicPr>
        <p:blipFill>
          <a:blip r:embed="rId2"/>
          <a:srcRect/>
          <a:stretch>
            <a:fillRect/>
          </a:stretch>
        </p:blipFill>
        <p:spPr bwMode="auto">
          <a:xfrm>
            <a:off x="685799" y="1600200"/>
            <a:ext cx="3730283" cy="4191000"/>
          </a:xfrm>
          <a:prstGeom prst="rect">
            <a:avLst/>
          </a:prstGeom>
          <a:noFill/>
        </p:spPr>
      </p:pic>
      <p:pic>
        <p:nvPicPr>
          <p:cNvPr id="21507" name="Picture 3" descr="C:\Users\ASUS X\Downloads\PAPC.jpg"/>
          <p:cNvPicPr>
            <a:picLocks noChangeAspect="1" noChangeArrowheads="1"/>
          </p:cNvPicPr>
          <p:nvPr/>
        </p:nvPicPr>
        <p:blipFill>
          <a:blip r:embed="rId3"/>
          <a:srcRect/>
          <a:stretch>
            <a:fillRect/>
          </a:stretch>
        </p:blipFill>
        <p:spPr bwMode="auto">
          <a:xfrm>
            <a:off x="4351885" y="1565910"/>
            <a:ext cx="4334915" cy="460629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lstStyle/>
          <a:p>
            <a:r>
              <a:rPr lang="en-US" b="1" dirty="0" smtClean="0"/>
              <a:t>Oral</a:t>
            </a:r>
            <a:r>
              <a:rPr lang="en-US" dirty="0" smtClean="0"/>
              <a:t> Human </a:t>
            </a:r>
            <a:r>
              <a:rPr lang="en-US" b="1" dirty="0" err="1" smtClean="0"/>
              <a:t>Papilloma</a:t>
            </a:r>
            <a:r>
              <a:rPr lang="en-US" dirty="0" smtClean="0"/>
              <a:t> Virus (</a:t>
            </a:r>
            <a:r>
              <a:rPr lang="en-US" b="1" dirty="0" smtClean="0"/>
              <a:t>HPV</a:t>
            </a:r>
            <a:r>
              <a:rPr lang="en-US" dirty="0" smtClean="0"/>
              <a:t>) Infection. Human </a:t>
            </a:r>
            <a:r>
              <a:rPr lang="en-US" b="1" dirty="0" err="1" smtClean="0"/>
              <a:t>papilloma</a:t>
            </a:r>
            <a:r>
              <a:rPr lang="en-US" dirty="0" smtClean="0"/>
              <a:t> virus (</a:t>
            </a:r>
            <a:r>
              <a:rPr lang="en-US" b="1" dirty="0" smtClean="0"/>
              <a:t>HPV</a:t>
            </a:r>
            <a:r>
              <a:rPr lang="en-US" dirty="0" smtClean="0"/>
              <a:t>), commonly known as the virus that causes genital </a:t>
            </a:r>
            <a:r>
              <a:rPr lang="en-US" b="1" dirty="0" smtClean="0"/>
              <a:t>warts</a:t>
            </a:r>
            <a:r>
              <a:rPr lang="en-US" dirty="0" smtClean="0"/>
              <a:t> and cervical cancer in women, is increasingly being recognized as a cause of infections that colonize the back of the </a:t>
            </a:r>
            <a:r>
              <a:rPr lang="en-US" b="1" dirty="0" smtClean="0"/>
              <a:t>mouth</a:t>
            </a:r>
            <a:r>
              <a:rPr lang="en-US" dirty="0" smtClean="0"/>
              <a:t> (throat), including the </a:t>
            </a:r>
            <a:r>
              <a:rPr lang="en-US" b="1" dirty="0" smtClean="0"/>
              <a:t>tongue</a:t>
            </a:r>
            <a:r>
              <a:rPr lang="en-US" dirty="0" smtClean="0"/>
              <a:t> base and tonsils.</a:t>
            </a:r>
          </a:p>
          <a:p>
            <a:r>
              <a:rPr lang="en-US" dirty="0" smtClean="0"/>
              <a:t>Treatment-Fulguration with diathermy can be done.</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fontScale="90000"/>
          </a:bodyPr>
          <a:lstStyle/>
          <a:p>
            <a:r>
              <a:rPr lang="en-US" dirty="0" smtClean="0"/>
              <a:t>CHRONIC  HYPERPLASTIC  CANDIDIASIS</a:t>
            </a:r>
            <a:endParaRPr lang="en-US" dirty="0"/>
          </a:p>
        </p:txBody>
      </p:sp>
      <p:pic>
        <p:nvPicPr>
          <p:cNvPr id="22530" name="Picture 2" descr="C:\Users\ASUS X\Downloads\CANDIDIASIS.jpg"/>
          <p:cNvPicPr>
            <a:picLocks noGrp="1" noChangeAspect="1" noChangeArrowheads="1"/>
          </p:cNvPicPr>
          <p:nvPr>
            <p:ph idx="1"/>
          </p:nvPr>
        </p:nvPicPr>
        <p:blipFill>
          <a:blip r:embed="rId2"/>
          <a:srcRect/>
          <a:stretch>
            <a:fillRect/>
          </a:stretch>
        </p:blipFill>
        <p:spPr bwMode="auto">
          <a:xfrm>
            <a:off x="132471" y="2057400"/>
            <a:ext cx="4133557" cy="3124200"/>
          </a:xfrm>
          <a:prstGeom prst="rect">
            <a:avLst/>
          </a:prstGeom>
          <a:noFill/>
        </p:spPr>
      </p:pic>
      <p:pic>
        <p:nvPicPr>
          <p:cNvPr id="22531" name="Picture 3" descr="C:\Users\ASUS X\Downloads\CAND2.jpg"/>
          <p:cNvPicPr>
            <a:picLocks noChangeAspect="1" noChangeArrowheads="1"/>
          </p:cNvPicPr>
          <p:nvPr/>
        </p:nvPicPr>
        <p:blipFill>
          <a:blip r:embed="rId3"/>
          <a:srcRect/>
          <a:stretch>
            <a:fillRect/>
          </a:stretch>
        </p:blipFill>
        <p:spPr bwMode="auto">
          <a:xfrm>
            <a:off x="4237798" y="2057400"/>
            <a:ext cx="4635362" cy="312420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b="1" dirty="0" smtClean="0"/>
              <a:t>Chronic </a:t>
            </a:r>
            <a:r>
              <a:rPr lang="en-US" b="1" dirty="0" err="1" smtClean="0"/>
              <a:t>hyperplastic</a:t>
            </a:r>
            <a:r>
              <a:rPr lang="en-US" b="1" dirty="0" smtClean="0"/>
              <a:t> </a:t>
            </a:r>
            <a:r>
              <a:rPr lang="en-US" b="1" dirty="0" err="1" smtClean="0"/>
              <a:t>candidiasis</a:t>
            </a:r>
            <a:r>
              <a:rPr lang="en-US" dirty="0" smtClean="0"/>
              <a:t> (CHC), earlier known as </a:t>
            </a:r>
            <a:r>
              <a:rPr lang="en-US" dirty="0" err="1" smtClean="0"/>
              <a:t>candidal</a:t>
            </a:r>
            <a:r>
              <a:rPr lang="en-US" dirty="0" smtClean="0"/>
              <a:t> </a:t>
            </a:r>
            <a:r>
              <a:rPr lang="en-US" dirty="0" err="1" smtClean="0"/>
              <a:t>leukoplakia</a:t>
            </a:r>
            <a:r>
              <a:rPr lang="en-US" dirty="0" smtClean="0"/>
              <a:t>, is a variant of oral </a:t>
            </a:r>
            <a:r>
              <a:rPr lang="en-US" dirty="0" err="1" smtClean="0"/>
              <a:t>candidiasis</a:t>
            </a:r>
            <a:r>
              <a:rPr lang="en-US" dirty="0" smtClean="0"/>
              <a:t> that classically presents as a white patch on the </a:t>
            </a:r>
            <a:r>
              <a:rPr lang="en-US" dirty="0" err="1" smtClean="0"/>
              <a:t>commissures</a:t>
            </a:r>
            <a:r>
              <a:rPr lang="en-US" dirty="0" smtClean="0"/>
              <a:t> of the oral mucosa and it is mostly caused by Candida </a:t>
            </a:r>
            <a:r>
              <a:rPr lang="en-US" dirty="0" err="1" smtClean="0"/>
              <a:t>albicans</a:t>
            </a:r>
            <a:r>
              <a:rPr lang="en-US" dirty="0" smtClean="0"/>
              <a:t>. Clinically, the lesions are usually asymptomatic and regress after appropriate </a:t>
            </a:r>
          </a:p>
          <a:p>
            <a:pPr>
              <a:buNone/>
            </a:pPr>
            <a:r>
              <a:rPr lang="en-US" dirty="0" smtClean="0"/>
              <a:t>    antifungal treatment.</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066800" y="0"/>
            <a:ext cx="6945086" cy="1103091"/>
          </a:xfrm>
        </p:spPr>
        <p:txBody>
          <a:bodyPr>
            <a:normAutofit/>
          </a:bodyPr>
          <a:lstStyle/>
          <a:p>
            <a:r>
              <a:rPr lang="en-US" b="1" dirty="0">
                <a:solidFill>
                  <a:schemeClr val="tx1"/>
                </a:solidFill>
                <a:effectLst/>
                <a:latin typeface="Times New Roman" panose="02020603050405020304" pitchFamily="18" charset="0"/>
                <a:cs typeface="Times New Roman" panose="02020603050405020304" pitchFamily="18" charset="0"/>
              </a:rPr>
              <a:t>Specific learning Objectives </a:t>
            </a:r>
            <a:endParaRPr lang="en-US" sz="3100" b="1" dirty="0">
              <a:effectLst/>
              <a:latin typeface="Times New Roman" panose="02020603050405020304" pitchFamily="18" charset="0"/>
              <a:cs typeface="Times New Roman" panose="02020603050405020304" pitchFamily="18" charset="0"/>
            </a:endParaRPr>
          </a:p>
        </p:txBody>
      </p:sp>
      <p:graphicFrame>
        <p:nvGraphicFramePr>
          <p:cNvPr id="2" name="Table 1"/>
          <p:cNvGraphicFramePr>
            <a:graphicFrameLocks noGrp="1"/>
          </p:cNvGraphicFramePr>
          <p:nvPr>
            <p:extLst>
              <p:ext uri="{D42A27DB-BD31-4B8C-83A1-F6EECF244321}">
                <p14:modId xmlns="" xmlns:p14="http://schemas.microsoft.com/office/powerpoint/2010/main" val="3972318145"/>
              </p:ext>
            </p:extLst>
          </p:nvPr>
        </p:nvGraphicFramePr>
        <p:xfrm>
          <a:off x="533400" y="2286000"/>
          <a:ext cx="7674428" cy="4109398"/>
        </p:xfrm>
        <a:graphic>
          <a:graphicData uri="http://schemas.openxmlformats.org/drawingml/2006/table">
            <a:tbl>
              <a:tblPr firstRow="1" bandRow="1">
                <a:tableStyleId>{5C22544A-7EE6-4342-B048-85BDC9FD1C3A}</a:tableStyleId>
              </a:tblPr>
              <a:tblGrid>
                <a:gridCol w="2514600">
                  <a:extLst>
                    <a:ext uri="{9D8B030D-6E8A-4147-A177-3AD203B41FA5}">
                      <a16:colId xmlns="" xmlns:a16="http://schemas.microsoft.com/office/drawing/2014/main" val="946123654"/>
                    </a:ext>
                  </a:extLst>
                </a:gridCol>
                <a:gridCol w="2855326">
                  <a:extLst>
                    <a:ext uri="{9D8B030D-6E8A-4147-A177-3AD203B41FA5}">
                      <a16:colId xmlns="" xmlns:a16="http://schemas.microsoft.com/office/drawing/2014/main" val="2411658997"/>
                    </a:ext>
                  </a:extLst>
                </a:gridCol>
                <a:gridCol w="2304502">
                  <a:extLst>
                    <a:ext uri="{9D8B030D-6E8A-4147-A177-3AD203B41FA5}">
                      <a16:colId xmlns="" xmlns:a16="http://schemas.microsoft.com/office/drawing/2014/main" val="3411213719"/>
                    </a:ext>
                  </a:extLst>
                </a:gridCol>
              </a:tblGrid>
              <a:tr h="454499">
                <a:tc>
                  <a:txBody>
                    <a:bodyPr/>
                    <a:lstStyle/>
                    <a:p>
                      <a:r>
                        <a:rPr lang="en-US" dirty="0"/>
                        <a:t>Core areas* </a:t>
                      </a:r>
                    </a:p>
                  </a:txBody>
                  <a:tcPr marL="68580" marR="68580"/>
                </a:tc>
                <a:tc>
                  <a:txBody>
                    <a:bodyPr/>
                    <a:lstStyle/>
                    <a:p>
                      <a:r>
                        <a:rPr lang="en-US" dirty="0"/>
                        <a:t>Domain</a:t>
                      </a:r>
                      <a:r>
                        <a:rPr lang="en-US" baseline="0" dirty="0"/>
                        <a:t> </a:t>
                      </a:r>
                      <a:r>
                        <a:rPr lang="en-US" baseline="0" dirty="0" smtClean="0"/>
                        <a:t>**</a:t>
                      </a:r>
                      <a:endParaRPr lang="en-US" dirty="0"/>
                    </a:p>
                  </a:txBody>
                  <a:tcPr marL="68580" marR="68580"/>
                </a:tc>
                <a:tc>
                  <a:txBody>
                    <a:bodyPr/>
                    <a:lstStyle/>
                    <a:p>
                      <a:r>
                        <a:rPr lang="en-US" dirty="0"/>
                        <a:t>Category #</a:t>
                      </a:r>
                    </a:p>
                  </a:txBody>
                  <a:tcPr marL="68580" marR="68580"/>
                </a:tc>
                <a:extLst>
                  <a:ext uri="{0D108BD9-81ED-4DB2-BD59-A6C34878D82A}">
                    <a16:rowId xmlns="" xmlns:a16="http://schemas.microsoft.com/office/drawing/2014/main" val="868424398"/>
                  </a:ext>
                </a:extLst>
              </a:tr>
              <a:tr h="454499">
                <a:tc>
                  <a:txBody>
                    <a:bodyPr/>
                    <a:lstStyle/>
                    <a:p>
                      <a:r>
                        <a:rPr lang="en-US" dirty="0" smtClean="0"/>
                        <a:t>DISEASE</a:t>
                      </a:r>
                      <a:r>
                        <a:rPr lang="en-US" baseline="0" dirty="0" smtClean="0"/>
                        <a:t> OF MOUTH</a:t>
                      </a:r>
                      <a:endParaRPr lang="en-US" dirty="0"/>
                    </a:p>
                  </a:txBody>
                  <a:tcPr marL="68580" marR="68580"/>
                </a:tc>
                <a:tc>
                  <a:txBody>
                    <a:bodyPr/>
                    <a:lstStyle/>
                    <a:p>
                      <a:r>
                        <a:rPr lang="en-US" dirty="0" smtClean="0"/>
                        <a:t>COGNITIVE</a:t>
                      </a:r>
                      <a:endParaRPr lang="en-US" dirty="0"/>
                    </a:p>
                  </a:txBody>
                  <a:tcPr marL="68580" marR="68580"/>
                </a:tc>
                <a:tc>
                  <a:txBody>
                    <a:bodyPr/>
                    <a:lstStyle/>
                    <a:p>
                      <a:r>
                        <a:rPr lang="en-US" dirty="0" smtClean="0"/>
                        <a:t>MUST</a:t>
                      </a:r>
                      <a:r>
                        <a:rPr lang="en-US" baseline="0" dirty="0" smtClean="0"/>
                        <a:t> KNOW</a:t>
                      </a:r>
                      <a:endParaRPr lang="en-US" dirty="0"/>
                    </a:p>
                  </a:txBody>
                  <a:tcPr marL="68580" marR="68580"/>
                </a:tc>
                <a:extLst>
                  <a:ext uri="{0D108BD9-81ED-4DB2-BD59-A6C34878D82A}">
                    <a16:rowId xmlns="" xmlns:a16="http://schemas.microsoft.com/office/drawing/2014/main" val="3586572506"/>
                  </a:ext>
                </a:extLst>
              </a:tr>
              <a:tr h="454499">
                <a:tc>
                  <a:txBody>
                    <a:bodyPr/>
                    <a:lstStyle/>
                    <a:p>
                      <a:r>
                        <a:rPr lang="en-US" dirty="0" smtClean="0"/>
                        <a:t>DISEASE OF LIPS</a:t>
                      </a:r>
                      <a:endParaRPr lang="en-US" dirty="0"/>
                    </a:p>
                  </a:txBody>
                  <a:tcPr marL="68580" marR="68580"/>
                </a:tc>
                <a:tc>
                  <a:txBody>
                    <a:bodyPr/>
                    <a:lstStyle/>
                    <a:p>
                      <a:r>
                        <a:rPr lang="en-US" dirty="0" smtClean="0"/>
                        <a:t>COGNITIVE</a:t>
                      </a:r>
                      <a:endParaRPr lang="en-US" dirty="0"/>
                    </a:p>
                  </a:txBody>
                  <a:tcPr marL="68580" marR="6858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MUST</a:t>
                      </a:r>
                      <a:r>
                        <a:rPr lang="en-US" baseline="0" dirty="0" smtClean="0"/>
                        <a:t> KNOW</a:t>
                      </a:r>
                      <a:endParaRPr lang="en-US" dirty="0" smtClean="0"/>
                    </a:p>
                    <a:p>
                      <a:endParaRPr lang="en-US" dirty="0"/>
                    </a:p>
                  </a:txBody>
                  <a:tcPr marL="68580" marR="68580"/>
                </a:tc>
                <a:extLst>
                  <a:ext uri="{0D108BD9-81ED-4DB2-BD59-A6C34878D82A}">
                    <a16:rowId xmlns="" xmlns:a16="http://schemas.microsoft.com/office/drawing/2014/main" val="2359924706"/>
                  </a:ext>
                </a:extLst>
              </a:tr>
              <a:tr h="454499">
                <a:tc>
                  <a:txBody>
                    <a:bodyPr/>
                    <a:lstStyle/>
                    <a:p>
                      <a:r>
                        <a:rPr lang="en-US" dirty="0" smtClean="0"/>
                        <a:t>DISEASE OF TONGUE</a:t>
                      </a:r>
                      <a:endParaRPr lang="en-US" dirty="0"/>
                    </a:p>
                  </a:txBody>
                  <a:tcPr marL="68580" marR="6858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COGNITIVE</a:t>
                      </a:r>
                    </a:p>
                    <a:p>
                      <a:endParaRPr lang="en-US" dirty="0"/>
                    </a:p>
                  </a:txBody>
                  <a:tcPr marL="68580" marR="6858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MUST</a:t>
                      </a:r>
                      <a:r>
                        <a:rPr lang="en-US" baseline="0" dirty="0" smtClean="0"/>
                        <a:t> KNOW</a:t>
                      </a:r>
                      <a:endParaRPr lang="en-US" dirty="0" smtClean="0"/>
                    </a:p>
                    <a:p>
                      <a:endParaRPr lang="en-US" dirty="0"/>
                    </a:p>
                  </a:txBody>
                  <a:tcPr marL="68580" marR="68580"/>
                </a:tc>
                <a:extLst>
                  <a:ext uri="{0D108BD9-81ED-4DB2-BD59-A6C34878D82A}">
                    <a16:rowId xmlns="" xmlns:a16="http://schemas.microsoft.com/office/drawing/2014/main" val="2577297493"/>
                  </a:ext>
                </a:extLst>
              </a:tr>
              <a:tr h="454499">
                <a:tc>
                  <a:txBody>
                    <a:bodyPr/>
                    <a:lstStyle/>
                    <a:p>
                      <a:r>
                        <a:rPr lang="en-US" dirty="0" smtClean="0"/>
                        <a:t>DISEASE</a:t>
                      </a:r>
                      <a:r>
                        <a:rPr lang="en-US" baseline="0" dirty="0" smtClean="0"/>
                        <a:t> OF PALATE</a:t>
                      </a:r>
                      <a:endParaRPr lang="en-US" dirty="0"/>
                    </a:p>
                  </a:txBody>
                  <a:tcPr marL="68580" marR="6858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COGNITIVE</a:t>
                      </a:r>
                    </a:p>
                    <a:p>
                      <a:endParaRPr lang="en-US" dirty="0"/>
                    </a:p>
                  </a:txBody>
                  <a:tcPr marL="68580" marR="6858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MUST</a:t>
                      </a:r>
                      <a:r>
                        <a:rPr lang="en-US" baseline="0" dirty="0" smtClean="0"/>
                        <a:t> KNOW</a:t>
                      </a:r>
                      <a:endParaRPr lang="en-US" dirty="0" smtClean="0"/>
                    </a:p>
                    <a:p>
                      <a:endParaRPr lang="en-US" dirty="0"/>
                    </a:p>
                  </a:txBody>
                  <a:tcPr marL="68580" marR="68580"/>
                </a:tc>
              </a:tr>
              <a:tr h="454499">
                <a:tc>
                  <a:txBody>
                    <a:bodyPr/>
                    <a:lstStyle/>
                    <a:p>
                      <a:r>
                        <a:rPr lang="en-US" dirty="0" smtClean="0"/>
                        <a:t>DISEASE OF TONSILS</a:t>
                      </a:r>
                      <a:endParaRPr lang="en-US" dirty="0"/>
                    </a:p>
                  </a:txBody>
                  <a:tcPr marL="68580" marR="6858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COGNITIVE</a:t>
                      </a:r>
                    </a:p>
                    <a:p>
                      <a:endParaRPr lang="en-US" dirty="0"/>
                    </a:p>
                  </a:txBody>
                  <a:tcPr marL="68580" marR="6858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MUST</a:t>
                      </a:r>
                      <a:r>
                        <a:rPr lang="en-US" baseline="0" dirty="0" smtClean="0"/>
                        <a:t> KNOW</a:t>
                      </a:r>
                      <a:endParaRPr lang="en-US" dirty="0" smtClean="0"/>
                    </a:p>
                    <a:p>
                      <a:endParaRPr lang="en-US" dirty="0"/>
                    </a:p>
                  </a:txBody>
                  <a:tcPr marL="68580" marR="68580"/>
                </a:tc>
              </a:tr>
              <a:tr h="454499">
                <a:tc>
                  <a:txBody>
                    <a:bodyPr/>
                    <a:lstStyle/>
                    <a:p>
                      <a:r>
                        <a:rPr lang="en-US" dirty="0" smtClean="0"/>
                        <a:t>DISEASE OF SALIVARY</a:t>
                      </a:r>
                      <a:r>
                        <a:rPr lang="en-US" baseline="0" dirty="0" smtClean="0"/>
                        <a:t> GLAND</a:t>
                      </a:r>
                      <a:endParaRPr lang="en-US" dirty="0"/>
                    </a:p>
                  </a:txBody>
                  <a:tcPr marL="68580" marR="6858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COGNITIVE</a:t>
                      </a:r>
                    </a:p>
                    <a:p>
                      <a:endParaRPr lang="en-US" dirty="0"/>
                    </a:p>
                  </a:txBody>
                  <a:tcPr marL="68580" marR="6858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MUST</a:t>
                      </a:r>
                      <a:r>
                        <a:rPr lang="en-US" baseline="0" dirty="0" smtClean="0"/>
                        <a:t> KNOW</a:t>
                      </a:r>
                      <a:endParaRPr lang="en-US" dirty="0" smtClean="0"/>
                    </a:p>
                    <a:p>
                      <a:endParaRPr lang="en-US" dirty="0"/>
                    </a:p>
                  </a:txBody>
                  <a:tcPr marL="68580" marR="68580"/>
                </a:tc>
              </a:tr>
            </a:tbl>
          </a:graphicData>
        </a:graphic>
      </p:graphicFrame>
      <p:sp>
        <p:nvSpPr>
          <p:cNvPr id="4" name="Rectangle 3"/>
          <p:cNvSpPr/>
          <p:nvPr/>
        </p:nvSpPr>
        <p:spPr>
          <a:xfrm>
            <a:off x="914400" y="990600"/>
            <a:ext cx="7347857" cy="954107"/>
          </a:xfrm>
          <a:prstGeom prst="rect">
            <a:avLst/>
          </a:prstGeom>
        </p:spPr>
        <p:txBody>
          <a:bodyPr wrap="square">
            <a:spAutoFit/>
          </a:bodyPr>
          <a:lstStyle/>
          <a:p>
            <a:r>
              <a:rPr lang="en-US" sz="2800" b="1" dirty="0">
                <a:latin typeface="Times New Roman" panose="02020603050405020304" pitchFamily="18" charset="0"/>
                <a:cs typeface="Times New Roman" panose="02020603050405020304" pitchFamily="18" charset="0"/>
              </a:rPr>
              <a:t>At the end of this presentation the learner is expected to know ;</a:t>
            </a:r>
            <a:endParaRPr lang="en-US" sz="2800" dirty="0"/>
          </a:p>
        </p:txBody>
      </p:sp>
      <p:sp>
        <p:nvSpPr>
          <p:cNvPr id="5" name="Slide Number Placeholder 4"/>
          <p:cNvSpPr>
            <a:spLocks noGrp="1"/>
          </p:cNvSpPr>
          <p:nvPr>
            <p:ph type="sldNum" sz="quarter" idx="12"/>
          </p:nvPr>
        </p:nvSpPr>
        <p:spPr/>
        <p:txBody>
          <a:bodyPr/>
          <a:lstStyle/>
          <a:p>
            <a:fld id="{72795863-2509-495E-A4D3-2D1EB08AA326}" type="slidenum">
              <a:rPr lang="en-US" smtClean="0"/>
              <a:pPr/>
              <a:t>2</a:t>
            </a:fld>
            <a:endParaRPr lang="en-US"/>
          </a:p>
        </p:txBody>
      </p:sp>
    </p:spTree>
    <p:extLst>
      <p:ext uri="{BB962C8B-B14F-4D97-AF65-F5344CB8AC3E}">
        <p14:creationId xmlns="" xmlns:p14="http://schemas.microsoft.com/office/powerpoint/2010/main" val="39947178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SYPHILITIC   GLOSSITIS</a:t>
            </a:r>
            <a:endParaRPr lang="en-US" dirty="0"/>
          </a:p>
        </p:txBody>
      </p:sp>
      <p:pic>
        <p:nvPicPr>
          <p:cNvPr id="23554" name="Picture 2" descr="C:\Users\ASUS X\Downloads\SYPH1.jpg"/>
          <p:cNvPicPr>
            <a:picLocks noGrp="1" noChangeAspect="1" noChangeArrowheads="1"/>
          </p:cNvPicPr>
          <p:nvPr>
            <p:ph idx="1"/>
          </p:nvPr>
        </p:nvPicPr>
        <p:blipFill>
          <a:blip r:embed="rId2"/>
          <a:srcRect/>
          <a:stretch>
            <a:fillRect/>
          </a:stretch>
        </p:blipFill>
        <p:spPr bwMode="auto">
          <a:xfrm>
            <a:off x="336620" y="1676400"/>
            <a:ext cx="4853354" cy="3810000"/>
          </a:xfrm>
          <a:prstGeom prst="rect">
            <a:avLst/>
          </a:prstGeom>
          <a:noFill/>
        </p:spPr>
      </p:pic>
      <p:pic>
        <p:nvPicPr>
          <p:cNvPr id="23555" name="Picture 3" descr="C:\Users\ASUS X\Downloads\SYPH2.jpg"/>
          <p:cNvPicPr>
            <a:picLocks noChangeAspect="1" noChangeArrowheads="1"/>
          </p:cNvPicPr>
          <p:nvPr/>
        </p:nvPicPr>
        <p:blipFill>
          <a:blip r:embed="rId3"/>
          <a:srcRect/>
          <a:stretch>
            <a:fillRect/>
          </a:stretch>
        </p:blipFill>
        <p:spPr bwMode="auto">
          <a:xfrm>
            <a:off x="5181600" y="1524000"/>
            <a:ext cx="3881423" cy="403860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DISCOID  LUPUS  ERYTHEMATOSIS</a:t>
            </a:r>
            <a:endParaRPr lang="en-US" dirty="0"/>
          </a:p>
        </p:txBody>
      </p:sp>
      <p:pic>
        <p:nvPicPr>
          <p:cNvPr id="24578" name="Picture 2" descr="C:\Users\ASUS X\Downloads\DISC1.jpg"/>
          <p:cNvPicPr>
            <a:picLocks noGrp="1" noChangeAspect="1" noChangeArrowheads="1"/>
          </p:cNvPicPr>
          <p:nvPr>
            <p:ph idx="1"/>
          </p:nvPr>
        </p:nvPicPr>
        <p:blipFill>
          <a:blip r:embed="rId2"/>
          <a:srcRect/>
          <a:stretch>
            <a:fillRect/>
          </a:stretch>
        </p:blipFill>
        <p:spPr bwMode="auto">
          <a:xfrm>
            <a:off x="250158" y="1447800"/>
            <a:ext cx="3864642" cy="4572000"/>
          </a:xfrm>
          <a:prstGeom prst="rect">
            <a:avLst/>
          </a:prstGeom>
          <a:noFill/>
        </p:spPr>
      </p:pic>
      <p:pic>
        <p:nvPicPr>
          <p:cNvPr id="24579" name="Picture 3" descr="C:\Users\ASUS X\Downloads\DISC2.jpg"/>
          <p:cNvPicPr>
            <a:picLocks noChangeAspect="1" noChangeArrowheads="1"/>
          </p:cNvPicPr>
          <p:nvPr/>
        </p:nvPicPr>
        <p:blipFill>
          <a:blip r:embed="rId3"/>
          <a:srcRect/>
          <a:stretch>
            <a:fillRect/>
          </a:stretch>
        </p:blipFill>
        <p:spPr bwMode="auto">
          <a:xfrm>
            <a:off x="4209351" y="1447800"/>
            <a:ext cx="4528913" cy="4495800"/>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 </a:t>
            </a:r>
            <a:r>
              <a:rPr lang="en-US" b="1" dirty="0" smtClean="0"/>
              <a:t>Discoid lupus </a:t>
            </a:r>
            <a:r>
              <a:rPr lang="en-US" b="1" dirty="0" err="1" smtClean="0"/>
              <a:t>erythematosus</a:t>
            </a:r>
            <a:r>
              <a:rPr lang="en-US" dirty="0" smtClean="0"/>
              <a:t> (DLE) is the most common form of chronic </a:t>
            </a:r>
            <a:r>
              <a:rPr lang="en-US" dirty="0" err="1" smtClean="0"/>
              <a:t>cutaneous</a:t>
            </a:r>
            <a:r>
              <a:rPr lang="en-US" dirty="0" smtClean="0"/>
              <a:t> </a:t>
            </a:r>
            <a:r>
              <a:rPr lang="en-US" b="1" dirty="0" smtClean="0"/>
              <a:t>lupus </a:t>
            </a:r>
            <a:r>
              <a:rPr lang="en-US" b="1" dirty="0" err="1" smtClean="0"/>
              <a:t>erythematosus</a:t>
            </a:r>
            <a:r>
              <a:rPr lang="en-US" dirty="0" smtClean="0"/>
              <a:t>. Classic DLE lesions begin as red-purple </a:t>
            </a:r>
            <a:r>
              <a:rPr lang="en-US" dirty="0" err="1" smtClean="0"/>
              <a:t>macules</a:t>
            </a:r>
            <a:r>
              <a:rPr lang="en-US" dirty="0" smtClean="0"/>
              <a:t>, papules or small plaques and rapidly develop a </a:t>
            </a:r>
            <a:r>
              <a:rPr lang="en-US" dirty="0" err="1" smtClean="0"/>
              <a:t>hyperkeratotic</a:t>
            </a:r>
            <a:r>
              <a:rPr lang="en-US" dirty="0" smtClean="0"/>
              <a:t> surface. Most patients with untreated classic DLE lesions suffer indolent progression towards malignancy.</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DYSKERATOSIS   CONGENITA</a:t>
            </a:r>
            <a:endParaRPr lang="en-US" dirty="0"/>
          </a:p>
        </p:txBody>
      </p:sp>
      <p:pic>
        <p:nvPicPr>
          <p:cNvPr id="25602" name="Picture 2" descr="C:\Users\ASUS X\Downloads\DSK.jpg"/>
          <p:cNvPicPr>
            <a:picLocks noGrp="1" noChangeAspect="1" noChangeArrowheads="1"/>
          </p:cNvPicPr>
          <p:nvPr>
            <p:ph idx="1"/>
          </p:nvPr>
        </p:nvPicPr>
        <p:blipFill>
          <a:blip r:embed="rId2"/>
          <a:srcRect/>
          <a:stretch>
            <a:fillRect/>
          </a:stretch>
        </p:blipFill>
        <p:spPr bwMode="auto">
          <a:xfrm>
            <a:off x="533401" y="1295400"/>
            <a:ext cx="7772400" cy="5029200"/>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err="1" smtClean="0"/>
              <a:t>Dyskeratosis</a:t>
            </a:r>
            <a:r>
              <a:rPr lang="en-US" dirty="0" smtClean="0"/>
              <a:t> </a:t>
            </a:r>
            <a:r>
              <a:rPr lang="en-US" dirty="0" err="1" smtClean="0"/>
              <a:t>congenita</a:t>
            </a:r>
            <a:r>
              <a:rPr lang="en-US" dirty="0" smtClean="0"/>
              <a:t> (</a:t>
            </a:r>
            <a:r>
              <a:rPr lang="en-US" b="1" dirty="0" smtClean="0"/>
              <a:t>DKC</a:t>
            </a:r>
            <a:r>
              <a:rPr lang="en-US" dirty="0" smtClean="0"/>
              <a:t>) is an inherited </a:t>
            </a:r>
            <a:r>
              <a:rPr lang="en-US" b="1" dirty="0" smtClean="0"/>
              <a:t>disorder</a:t>
            </a:r>
            <a:r>
              <a:rPr lang="en-US" dirty="0" smtClean="0"/>
              <a:t>. Symptoms include abnormal skin pigmentation, abnormal nail growth, and </a:t>
            </a:r>
            <a:r>
              <a:rPr lang="en-US" dirty="0" err="1" smtClean="0"/>
              <a:t>leukoplakia</a:t>
            </a:r>
            <a:r>
              <a:rPr lang="en-US" dirty="0" smtClean="0"/>
              <a:t> (white patches inside the mouth). Patients with </a:t>
            </a:r>
            <a:r>
              <a:rPr lang="en-US" b="1" dirty="0" smtClean="0"/>
              <a:t>DKC</a:t>
            </a:r>
            <a:r>
              <a:rPr lang="en-US" dirty="0" smtClean="0"/>
              <a:t> are predisposed to bone marrow failure, some cancers, and pulmonary problems.</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TNM  CLASSIFICATION OF ORAL TUMOURS</a:t>
            </a:r>
            <a:endParaRPr lang="en-US" dirty="0"/>
          </a:p>
        </p:txBody>
      </p:sp>
      <p:sp>
        <p:nvSpPr>
          <p:cNvPr id="3" name="Content Placeholder 2"/>
          <p:cNvSpPr>
            <a:spLocks noGrp="1"/>
          </p:cNvSpPr>
          <p:nvPr>
            <p:ph idx="1"/>
          </p:nvPr>
        </p:nvSpPr>
        <p:spPr/>
        <p:txBody>
          <a:bodyPr/>
          <a:lstStyle/>
          <a:p>
            <a:pPr>
              <a:buNone/>
            </a:pPr>
            <a:r>
              <a:rPr lang="en-US" dirty="0" smtClean="0">
                <a:solidFill>
                  <a:srgbClr val="FF0000"/>
                </a:solidFill>
              </a:rPr>
              <a:t>Primary </a:t>
            </a:r>
            <a:r>
              <a:rPr lang="en-US" dirty="0" err="1" smtClean="0">
                <a:solidFill>
                  <a:srgbClr val="FF0000"/>
                </a:solidFill>
              </a:rPr>
              <a:t>tumour</a:t>
            </a:r>
            <a:r>
              <a:rPr lang="en-US" dirty="0" smtClean="0">
                <a:solidFill>
                  <a:srgbClr val="FF0000"/>
                </a:solidFill>
              </a:rPr>
              <a:t>  (T)</a:t>
            </a:r>
          </a:p>
          <a:p>
            <a:pPr>
              <a:buNone/>
            </a:pPr>
            <a:r>
              <a:rPr lang="en-US" dirty="0" smtClean="0"/>
              <a:t>           To : no evidence of </a:t>
            </a:r>
            <a:r>
              <a:rPr lang="en-US" dirty="0" err="1" smtClean="0"/>
              <a:t>tumour</a:t>
            </a:r>
            <a:r>
              <a:rPr lang="en-US" dirty="0" smtClean="0"/>
              <a:t>.</a:t>
            </a:r>
          </a:p>
          <a:p>
            <a:pPr>
              <a:buNone/>
            </a:pPr>
            <a:r>
              <a:rPr lang="en-US" dirty="0" smtClean="0"/>
              <a:t>           </a:t>
            </a:r>
            <a:r>
              <a:rPr lang="en-US" dirty="0" err="1" smtClean="0"/>
              <a:t>Tis</a:t>
            </a:r>
            <a:r>
              <a:rPr lang="en-US" dirty="0" smtClean="0"/>
              <a:t> :Carcinoma in situ</a:t>
            </a:r>
          </a:p>
          <a:p>
            <a:pPr>
              <a:buNone/>
            </a:pPr>
            <a:r>
              <a:rPr lang="en-US" dirty="0" smtClean="0"/>
              <a:t>           T1 : less than 2cm</a:t>
            </a:r>
          </a:p>
          <a:p>
            <a:pPr>
              <a:buNone/>
            </a:pPr>
            <a:r>
              <a:rPr lang="en-US" dirty="0" smtClean="0"/>
              <a:t>           T2 :Between 2-4 cm</a:t>
            </a:r>
          </a:p>
          <a:p>
            <a:pPr>
              <a:buNone/>
            </a:pPr>
            <a:r>
              <a:rPr lang="en-US" dirty="0" smtClean="0"/>
              <a:t>           T3 :More than 4 cm</a:t>
            </a:r>
          </a:p>
          <a:p>
            <a:pPr>
              <a:buNone/>
            </a:pPr>
            <a:r>
              <a:rPr lang="en-US" dirty="0" smtClean="0"/>
              <a:t>           T4 :Any cancer invading nearby structures.</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990600"/>
            <a:ext cx="8229600" cy="5211763"/>
          </a:xfrm>
        </p:spPr>
        <p:txBody>
          <a:bodyPr>
            <a:normAutofit fontScale="55000" lnSpcReduction="20000"/>
          </a:bodyPr>
          <a:lstStyle/>
          <a:p>
            <a:pPr>
              <a:buNone/>
            </a:pPr>
            <a:r>
              <a:rPr lang="en-US" dirty="0" smtClean="0">
                <a:solidFill>
                  <a:srgbClr val="FF0000"/>
                </a:solidFill>
              </a:rPr>
              <a:t>Cervical Lymph Nodes (N)</a:t>
            </a:r>
          </a:p>
          <a:p>
            <a:pPr>
              <a:buNone/>
            </a:pPr>
            <a:endParaRPr lang="en-US" dirty="0" smtClean="0"/>
          </a:p>
          <a:p>
            <a:pPr>
              <a:buNone/>
            </a:pPr>
            <a:r>
              <a:rPr lang="en-US" sz="3800" dirty="0" smtClean="0"/>
              <a:t>      </a:t>
            </a:r>
            <a:r>
              <a:rPr lang="en-US" sz="3800" dirty="0" err="1" smtClean="0"/>
              <a:t>Nx</a:t>
            </a:r>
            <a:r>
              <a:rPr lang="en-US" sz="3800" dirty="0" smtClean="0"/>
              <a:t> :Nodes can’t be assessed</a:t>
            </a:r>
          </a:p>
          <a:p>
            <a:pPr>
              <a:buNone/>
            </a:pPr>
            <a:r>
              <a:rPr lang="en-US" sz="3800" dirty="0" smtClean="0"/>
              <a:t>      No :No lymph node metastasis</a:t>
            </a:r>
          </a:p>
          <a:p>
            <a:pPr>
              <a:buNone/>
            </a:pPr>
            <a:r>
              <a:rPr lang="en-US" sz="3800" dirty="0" smtClean="0"/>
              <a:t>      N1 :</a:t>
            </a:r>
            <a:r>
              <a:rPr lang="en-US" sz="3800" dirty="0" err="1" smtClean="0"/>
              <a:t>Single,ipsilateral</a:t>
            </a:r>
            <a:r>
              <a:rPr lang="en-US" sz="3800" dirty="0" smtClean="0"/>
              <a:t> </a:t>
            </a:r>
            <a:r>
              <a:rPr lang="en-US" sz="3800" dirty="0" err="1" smtClean="0"/>
              <a:t>node,size</a:t>
            </a:r>
            <a:r>
              <a:rPr lang="en-US" sz="3800" dirty="0" smtClean="0"/>
              <a:t>-less than 3cm.</a:t>
            </a:r>
          </a:p>
          <a:p>
            <a:pPr>
              <a:buNone/>
            </a:pPr>
            <a:r>
              <a:rPr lang="en-US" sz="3800" dirty="0" smtClean="0"/>
              <a:t>      N2a: </a:t>
            </a:r>
            <a:r>
              <a:rPr lang="en-US" sz="3800" dirty="0" err="1" smtClean="0"/>
              <a:t>Single,ipsilateral</a:t>
            </a:r>
            <a:r>
              <a:rPr lang="en-US" sz="3800" dirty="0" smtClean="0"/>
              <a:t> </a:t>
            </a:r>
            <a:r>
              <a:rPr lang="en-US" sz="3800" dirty="0" err="1" smtClean="0"/>
              <a:t>node,sizeless</a:t>
            </a:r>
            <a:r>
              <a:rPr lang="en-US" sz="3800" dirty="0" smtClean="0"/>
              <a:t> than 6cm</a:t>
            </a:r>
          </a:p>
          <a:p>
            <a:pPr>
              <a:buNone/>
            </a:pPr>
            <a:r>
              <a:rPr lang="en-US" sz="3800" dirty="0" smtClean="0"/>
              <a:t>      N2b:Multiple </a:t>
            </a:r>
            <a:r>
              <a:rPr lang="en-US" sz="3800" dirty="0" err="1" smtClean="0"/>
              <a:t>ipsilateral</a:t>
            </a:r>
            <a:r>
              <a:rPr lang="en-US" sz="3800" dirty="0" smtClean="0"/>
              <a:t> nodes but all less </a:t>
            </a:r>
          </a:p>
          <a:p>
            <a:pPr>
              <a:buNone/>
            </a:pPr>
            <a:r>
              <a:rPr lang="en-US" sz="3800" dirty="0" smtClean="0"/>
              <a:t>               than 6 cm size.</a:t>
            </a:r>
          </a:p>
          <a:p>
            <a:pPr>
              <a:buNone/>
            </a:pPr>
            <a:r>
              <a:rPr lang="en-US" sz="3800" dirty="0" smtClean="0"/>
              <a:t>      N2c:Bilateral multiple nodes but all less than </a:t>
            </a:r>
          </a:p>
          <a:p>
            <a:pPr>
              <a:buNone/>
            </a:pPr>
            <a:r>
              <a:rPr lang="en-US" sz="3800" dirty="0" smtClean="0"/>
              <a:t>               6 cm size.</a:t>
            </a:r>
          </a:p>
          <a:p>
            <a:pPr>
              <a:buNone/>
            </a:pPr>
            <a:r>
              <a:rPr lang="en-US" sz="3800" dirty="0" smtClean="0"/>
              <a:t>      N3 : Lymph nodes more than 6 cm size.</a:t>
            </a:r>
          </a:p>
          <a:p>
            <a:pPr>
              <a:buNone/>
            </a:pPr>
            <a:endParaRPr lang="en-US" dirty="0" smtClean="0"/>
          </a:p>
          <a:p>
            <a:pPr>
              <a:buNone/>
            </a:pPr>
            <a:r>
              <a:rPr lang="en-US" dirty="0" smtClean="0">
                <a:solidFill>
                  <a:srgbClr val="FF0000"/>
                </a:solidFill>
              </a:rPr>
              <a:t>Distant metastasis (M)</a:t>
            </a:r>
          </a:p>
          <a:p>
            <a:pPr>
              <a:buNone/>
            </a:pPr>
            <a:r>
              <a:rPr lang="en-US" sz="4400" dirty="0" smtClean="0"/>
              <a:t>       Mo: No distant metastasis.</a:t>
            </a:r>
          </a:p>
          <a:p>
            <a:pPr>
              <a:buNone/>
            </a:pPr>
            <a:r>
              <a:rPr lang="en-US" sz="4400" dirty="0" smtClean="0"/>
              <a:t>       M1: Distant metastasis present.</a:t>
            </a:r>
          </a:p>
          <a:p>
            <a:pPr>
              <a:buNone/>
            </a:pPr>
            <a:r>
              <a:rPr lang="en-US" dirty="0" smtClean="0"/>
              <a:t> </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normAutofit fontScale="90000"/>
          </a:bodyPr>
          <a:lstStyle/>
          <a:p>
            <a:r>
              <a:rPr lang="en-US" dirty="0" smtClean="0"/>
              <a:t/>
            </a:r>
            <a:br>
              <a:rPr lang="en-US" dirty="0" smtClean="0"/>
            </a:br>
            <a:r>
              <a:rPr lang="en-US" dirty="0" smtClean="0"/>
              <a:t>CARCINOMA  OF  CHEEK</a:t>
            </a:r>
            <a:br>
              <a:rPr lang="en-US" dirty="0" smtClean="0"/>
            </a:br>
            <a:endParaRPr lang="en-US" dirty="0"/>
          </a:p>
        </p:txBody>
      </p:sp>
      <p:sp>
        <p:nvSpPr>
          <p:cNvPr id="3" name="Content Placeholder 2"/>
          <p:cNvSpPr>
            <a:spLocks noGrp="1"/>
          </p:cNvSpPr>
          <p:nvPr>
            <p:ph idx="1"/>
          </p:nvPr>
        </p:nvSpPr>
        <p:spPr>
          <a:xfrm>
            <a:off x="457200" y="1143000"/>
            <a:ext cx="8229600" cy="4983163"/>
          </a:xfrm>
        </p:spPr>
        <p:txBody>
          <a:bodyPr>
            <a:normAutofit fontScale="85000" lnSpcReduction="20000"/>
          </a:bodyPr>
          <a:lstStyle/>
          <a:p>
            <a:pPr>
              <a:buNone/>
            </a:pPr>
            <a:r>
              <a:rPr lang="en-US" dirty="0" smtClean="0"/>
              <a:t>   The most common cancer of the cheek is </a:t>
            </a:r>
          </a:p>
          <a:p>
            <a:pPr>
              <a:buNone/>
            </a:pPr>
            <a:r>
              <a:rPr lang="en-US" dirty="0" smtClean="0"/>
              <a:t>          - </a:t>
            </a:r>
            <a:r>
              <a:rPr lang="en-US" dirty="0" smtClean="0">
                <a:solidFill>
                  <a:srgbClr val="FF0000"/>
                </a:solidFill>
              </a:rPr>
              <a:t>SQUAMOUS CELL CARCINOMA</a:t>
            </a:r>
            <a:r>
              <a:rPr lang="en-US" dirty="0" smtClean="0"/>
              <a:t>.</a:t>
            </a:r>
          </a:p>
          <a:p>
            <a:pPr>
              <a:buNone/>
            </a:pPr>
            <a:r>
              <a:rPr lang="en-US" dirty="0" smtClean="0"/>
              <a:t>          -</a:t>
            </a:r>
            <a:r>
              <a:rPr lang="en-US" dirty="0" err="1" smtClean="0"/>
              <a:t>Adenocarcinoma</a:t>
            </a:r>
            <a:r>
              <a:rPr lang="en-US" dirty="0" smtClean="0"/>
              <a:t> from minor salivary glands.</a:t>
            </a:r>
          </a:p>
          <a:p>
            <a:pPr>
              <a:buNone/>
            </a:pPr>
            <a:r>
              <a:rPr lang="en-US" dirty="0" smtClean="0"/>
              <a:t>          - Melanoma from pigment cell may occur.</a:t>
            </a:r>
          </a:p>
          <a:p>
            <a:pPr>
              <a:buNone/>
            </a:pPr>
            <a:r>
              <a:rPr lang="en-US" dirty="0" smtClean="0"/>
              <a:t>           (Both are very rare).</a:t>
            </a:r>
          </a:p>
          <a:p>
            <a:pPr>
              <a:buNone/>
            </a:pPr>
            <a:r>
              <a:rPr lang="en-US" dirty="0" smtClean="0"/>
              <a:t>   Precipitating factors are-</a:t>
            </a:r>
          </a:p>
          <a:p>
            <a:pPr>
              <a:buNone/>
            </a:pPr>
            <a:r>
              <a:rPr lang="en-US" dirty="0" smtClean="0"/>
              <a:t>                All-’S’-Smoking,</a:t>
            </a:r>
          </a:p>
          <a:p>
            <a:pPr>
              <a:buNone/>
            </a:pPr>
            <a:r>
              <a:rPr lang="en-US" dirty="0" smtClean="0"/>
              <a:t>                           -Spirit</a:t>
            </a:r>
          </a:p>
          <a:p>
            <a:pPr>
              <a:buNone/>
            </a:pPr>
            <a:r>
              <a:rPr lang="en-US" dirty="0" smtClean="0"/>
              <a:t>                           -Syphilis</a:t>
            </a:r>
          </a:p>
          <a:p>
            <a:pPr>
              <a:buNone/>
            </a:pPr>
            <a:r>
              <a:rPr lang="en-US" dirty="0" smtClean="0"/>
              <a:t>                           -Sharp tooth</a:t>
            </a:r>
          </a:p>
          <a:p>
            <a:pPr>
              <a:buNone/>
            </a:pPr>
            <a:r>
              <a:rPr lang="en-US" dirty="0" smtClean="0"/>
              <a:t>                           -Sepsis</a:t>
            </a:r>
          </a:p>
          <a:p>
            <a:pPr>
              <a:buNone/>
            </a:pPr>
            <a:r>
              <a:rPr lang="en-US" dirty="0" smtClean="0"/>
              <a:t>                           -Spices</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r>
              <a:rPr lang="en-US" dirty="0" smtClean="0"/>
              <a:t>Premalignant condition</a:t>
            </a:r>
            <a:endParaRPr lang="en-US" dirty="0"/>
          </a:p>
        </p:txBody>
      </p:sp>
      <p:sp>
        <p:nvSpPr>
          <p:cNvPr id="3" name="Content Placeholder 2"/>
          <p:cNvSpPr>
            <a:spLocks noGrp="1"/>
          </p:cNvSpPr>
          <p:nvPr>
            <p:ph idx="1"/>
          </p:nvPr>
        </p:nvSpPr>
        <p:spPr>
          <a:xfrm>
            <a:off x="457200" y="914400"/>
            <a:ext cx="8229600" cy="5211763"/>
          </a:xfrm>
        </p:spPr>
        <p:txBody>
          <a:bodyPr>
            <a:normAutofit fontScale="92500" lnSpcReduction="10000"/>
          </a:bodyPr>
          <a:lstStyle/>
          <a:p>
            <a:pPr>
              <a:buNone/>
            </a:pPr>
            <a:r>
              <a:rPr lang="en-US" dirty="0" smtClean="0"/>
              <a:t>1.Leukoplakia</a:t>
            </a:r>
          </a:p>
          <a:p>
            <a:pPr>
              <a:buNone/>
            </a:pPr>
            <a:r>
              <a:rPr lang="en-US" dirty="0" smtClean="0"/>
              <a:t> 2.Erythroplakia</a:t>
            </a:r>
          </a:p>
          <a:p>
            <a:pPr>
              <a:buNone/>
            </a:pPr>
            <a:r>
              <a:rPr lang="en-US" dirty="0" smtClean="0"/>
              <a:t> 3.Submucosal fibrosis</a:t>
            </a:r>
          </a:p>
          <a:p>
            <a:pPr>
              <a:buNone/>
            </a:pPr>
            <a:r>
              <a:rPr lang="en-US" dirty="0" smtClean="0"/>
              <a:t> 4.Hyperplastic </a:t>
            </a:r>
            <a:r>
              <a:rPr lang="en-US" dirty="0" err="1" smtClean="0"/>
              <a:t>candidiasis</a:t>
            </a:r>
            <a:r>
              <a:rPr lang="en-US" dirty="0" smtClean="0"/>
              <a:t>.</a:t>
            </a:r>
          </a:p>
          <a:p>
            <a:pPr>
              <a:buNone/>
            </a:pPr>
            <a:r>
              <a:rPr lang="en-US" dirty="0" smtClean="0"/>
              <a:t>      (Betel nut chewing is an important cause) </a:t>
            </a:r>
          </a:p>
          <a:p>
            <a:pPr>
              <a:buNone/>
            </a:pPr>
            <a:r>
              <a:rPr lang="en-US" dirty="0" smtClean="0">
                <a:solidFill>
                  <a:srgbClr val="FF0000"/>
                </a:solidFill>
              </a:rPr>
              <a:t>    Pathological types-</a:t>
            </a:r>
          </a:p>
          <a:p>
            <a:pPr>
              <a:buFont typeface="Wingdings" pitchFamily="2" charset="2"/>
              <a:buChar char="v"/>
            </a:pPr>
            <a:r>
              <a:rPr lang="en-US" dirty="0" smtClean="0"/>
              <a:t>  Ulcerative-a non healing ulcer</a:t>
            </a:r>
          </a:p>
          <a:p>
            <a:pPr>
              <a:buFont typeface="Wingdings" pitchFamily="2" charset="2"/>
              <a:buChar char="v"/>
            </a:pPr>
            <a:r>
              <a:rPr lang="en-US" dirty="0" smtClean="0"/>
              <a:t>  Proliferative-Cauliflower or </a:t>
            </a:r>
            <a:r>
              <a:rPr lang="en-US" dirty="0" err="1" smtClean="0"/>
              <a:t>verrucous</a:t>
            </a:r>
            <a:r>
              <a:rPr lang="en-US" dirty="0" smtClean="0"/>
              <a:t> carcinoma</a:t>
            </a:r>
          </a:p>
          <a:p>
            <a:pPr>
              <a:buFont typeface="Wingdings" pitchFamily="2" charset="2"/>
              <a:buChar char="v"/>
            </a:pPr>
            <a:r>
              <a:rPr lang="en-US" dirty="0" smtClean="0"/>
              <a:t>  Infiltrative lesion-slowly involve the nearby </a:t>
            </a:r>
          </a:p>
          <a:p>
            <a:pPr>
              <a:buNone/>
            </a:pPr>
            <a:r>
              <a:rPr lang="en-US" dirty="0" smtClean="0"/>
              <a:t>      tissue(</a:t>
            </a:r>
            <a:r>
              <a:rPr lang="en-US" dirty="0" err="1" smtClean="0"/>
              <a:t>tongue,mandible</a:t>
            </a:r>
            <a:r>
              <a:rPr lang="en-US" dirty="0" smtClean="0"/>
              <a:t> or floor of </a:t>
            </a:r>
            <a:r>
              <a:rPr lang="en-US" dirty="0" err="1" smtClean="0"/>
              <a:t>mouth,skin</a:t>
            </a:r>
            <a:r>
              <a:rPr lang="en-US" dirty="0" smtClean="0"/>
              <a:t>)        </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carcinoma cheek"/>
          <p:cNvPicPr>
            <a:picLocks noChangeAspect="1" noChangeArrowheads="1"/>
          </p:cNvPicPr>
          <p:nvPr/>
        </p:nvPicPr>
        <p:blipFill>
          <a:blip r:embed="rId2"/>
          <a:srcRect/>
          <a:stretch>
            <a:fillRect/>
          </a:stretch>
        </p:blipFill>
        <p:spPr bwMode="auto">
          <a:xfrm>
            <a:off x="584200" y="1066800"/>
            <a:ext cx="7645400" cy="573405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Table of Content </a:t>
            </a:r>
          </a:p>
        </p:txBody>
      </p:sp>
      <p:sp>
        <p:nvSpPr>
          <p:cNvPr id="3" name="Slide Number Placeholder 2"/>
          <p:cNvSpPr>
            <a:spLocks noGrp="1"/>
          </p:cNvSpPr>
          <p:nvPr>
            <p:ph type="sldNum" sz="quarter" idx="12"/>
          </p:nvPr>
        </p:nvSpPr>
        <p:spPr/>
        <p:txBody>
          <a:bodyPr/>
          <a:lstStyle/>
          <a:p>
            <a:fld id="{72795863-2509-495E-A4D3-2D1EB08AA326}" type="slidenum">
              <a:rPr lang="en-US" smtClean="0"/>
              <a:pPr/>
              <a:t>3</a:t>
            </a:fld>
            <a:endParaRPr lang="en-US"/>
          </a:p>
        </p:txBody>
      </p:sp>
      <p:sp>
        <p:nvSpPr>
          <p:cNvPr id="4" name="TextBox 3"/>
          <p:cNvSpPr txBox="1"/>
          <p:nvPr/>
        </p:nvSpPr>
        <p:spPr>
          <a:xfrm>
            <a:off x="228600" y="1371600"/>
            <a:ext cx="8382000" cy="6647974"/>
          </a:xfrm>
          <a:prstGeom prst="rect">
            <a:avLst/>
          </a:prstGeom>
          <a:noFill/>
        </p:spPr>
        <p:txBody>
          <a:bodyPr wrap="square" rtlCol="0">
            <a:spAutoFit/>
          </a:bodyPr>
          <a:lstStyle/>
          <a:p>
            <a:pPr>
              <a:buFont typeface="Arial" pitchFamily="34" charset="0"/>
              <a:buChar char="•"/>
            </a:pPr>
            <a:r>
              <a:rPr lang="en-US" sz="2800" dirty="0" smtClean="0"/>
              <a:t>DISEASE OF </a:t>
            </a:r>
            <a:r>
              <a:rPr lang="en-US" sz="2800" dirty="0" smtClean="0"/>
              <a:t>MOUTH</a:t>
            </a:r>
          </a:p>
          <a:p>
            <a:pPr>
              <a:buFont typeface="Arial" pitchFamily="34" charset="0"/>
              <a:buChar char="•"/>
            </a:pPr>
            <a:endParaRPr lang="en-US" sz="2800" dirty="0" smtClean="0"/>
          </a:p>
          <a:p>
            <a:pPr>
              <a:buFont typeface="Arial" pitchFamily="34" charset="0"/>
              <a:buChar char="•"/>
            </a:pPr>
            <a:r>
              <a:rPr lang="en-US" sz="2800" dirty="0" smtClean="0"/>
              <a:t>DISEASE OF </a:t>
            </a:r>
            <a:r>
              <a:rPr lang="en-US" sz="2800" dirty="0" smtClean="0"/>
              <a:t>LIPS</a:t>
            </a:r>
          </a:p>
          <a:p>
            <a:pPr>
              <a:buFont typeface="Arial" pitchFamily="34" charset="0"/>
              <a:buChar char="•"/>
            </a:pPr>
            <a:endParaRPr lang="en-US" sz="2800" dirty="0" smtClean="0"/>
          </a:p>
          <a:p>
            <a:pPr>
              <a:buFont typeface="Arial" pitchFamily="34" charset="0"/>
              <a:buChar char="•"/>
            </a:pPr>
            <a:r>
              <a:rPr lang="en-US" sz="2800" dirty="0" smtClean="0"/>
              <a:t>DISEASE OF </a:t>
            </a:r>
            <a:r>
              <a:rPr lang="en-US" sz="2800" dirty="0" smtClean="0"/>
              <a:t>TONGUE</a:t>
            </a:r>
          </a:p>
          <a:p>
            <a:pPr>
              <a:buFont typeface="Arial" pitchFamily="34" charset="0"/>
              <a:buChar char="•"/>
            </a:pPr>
            <a:endParaRPr lang="en-US" sz="2800" dirty="0" smtClean="0"/>
          </a:p>
          <a:p>
            <a:pPr>
              <a:buFont typeface="Arial" pitchFamily="34" charset="0"/>
              <a:buChar char="•"/>
            </a:pPr>
            <a:r>
              <a:rPr lang="en-US" sz="2800" dirty="0" smtClean="0"/>
              <a:t>DISEASE OF </a:t>
            </a:r>
            <a:r>
              <a:rPr lang="en-US" sz="2800" dirty="0" smtClean="0"/>
              <a:t>PALATE</a:t>
            </a:r>
          </a:p>
          <a:p>
            <a:pPr>
              <a:buFont typeface="Arial" pitchFamily="34" charset="0"/>
              <a:buChar char="•"/>
            </a:pPr>
            <a:endParaRPr lang="en-US" sz="2800" dirty="0" smtClean="0"/>
          </a:p>
          <a:p>
            <a:pPr>
              <a:buFont typeface="Arial" pitchFamily="34" charset="0"/>
              <a:buChar char="•"/>
            </a:pPr>
            <a:r>
              <a:rPr lang="en-US" sz="2800" dirty="0" smtClean="0"/>
              <a:t>DISEASE OF </a:t>
            </a:r>
            <a:r>
              <a:rPr lang="en-US" sz="2800" dirty="0" smtClean="0"/>
              <a:t>TONSILS</a:t>
            </a:r>
          </a:p>
          <a:p>
            <a:pPr>
              <a:buFont typeface="Arial" pitchFamily="34" charset="0"/>
              <a:buChar char="•"/>
            </a:pPr>
            <a:endParaRPr lang="en-US" sz="2800" dirty="0" smtClean="0"/>
          </a:p>
          <a:p>
            <a:pPr>
              <a:buFont typeface="Arial" pitchFamily="34" charset="0"/>
              <a:buChar char="•"/>
            </a:pPr>
            <a:r>
              <a:rPr lang="en-US" sz="2800" dirty="0" smtClean="0"/>
              <a:t>DISEASE OF SALIVARY GLAND</a:t>
            </a:r>
          </a:p>
          <a:p>
            <a:endParaRPr lang="en-US" sz="2800" dirty="0" smtClean="0"/>
          </a:p>
          <a:p>
            <a:pPr>
              <a:buFont typeface="Arial" pitchFamily="34" charset="0"/>
              <a:buChar char="•"/>
            </a:pPr>
            <a:endParaRPr lang="en-US" dirty="0" smtClean="0"/>
          </a:p>
          <a:p>
            <a:pPr>
              <a:buFont typeface="Arial" pitchFamily="34" charset="0"/>
              <a:buChar char="•"/>
            </a:pPr>
            <a:endParaRPr lang="en-US" dirty="0" smtClean="0"/>
          </a:p>
          <a:p>
            <a:pPr>
              <a:buFont typeface="Arial" pitchFamily="34" charset="0"/>
              <a:buChar char="•"/>
            </a:pPr>
            <a:endParaRPr lang="en-US" dirty="0" smtClean="0"/>
          </a:p>
          <a:p>
            <a:pPr>
              <a:buFont typeface="Arial" pitchFamily="34" charset="0"/>
              <a:buChar char="•"/>
            </a:pPr>
            <a:endParaRPr lang="en-US" dirty="0" smtClean="0"/>
          </a:p>
          <a:p>
            <a:pPr>
              <a:buFont typeface="Arial" pitchFamily="34" charset="0"/>
              <a:buChar char="•"/>
            </a:pPr>
            <a:endParaRPr lang="en-US" dirty="0"/>
          </a:p>
        </p:txBody>
      </p:sp>
    </p:spTree>
    <p:extLst>
      <p:ext uri="{BB962C8B-B14F-4D97-AF65-F5344CB8AC3E}">
        <p14:creationId xmlns="" xmlns:p14="http://schemas.microsoft.com/office/powerpoint/2010/main" val="22597605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2" name="Picture 4" descr="Image result for verrucous carcinoma"/>
          <p:cNvPicPr>
            <a:picLocks noChangeAspect="1" noChangeArrowheads="1"/>
          </p:cNvPicPr>
          <p:nvPr/>
        </p:nvPicPr>
        <p:blipFill>
          <a:blip r:embed="rId2"/>
          <a:srcRect/>
          <a:stretch>
            <a:fillRect/>
          </a:stretch>
        </p:blipFill>
        <p:spPr bwMode="auto">
          <a:xfrm>
            <a:off x="4514850" y="762000"/>
            <a:ext cx="4629150" cy="5257800"/>
          </a:xfrm>
          <a:prstGeom prst="rect">
            <a:avLst/>
          </a:prstGeom>
          <a:noFill/>
        </p:spPr>
      </p:pic>
      <p:sp>
        <p:nvSpPr>
          <p:cNvPr id="32774" name="AutoShape 6" descr="Image result for Proliferative carcinoma chee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2776" name="AutoShape 8" descr="Image result for Proliferative carcinoma chee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2777" name="Picture 9" descr="C:\Users\ASUS X\Downloads\ca cheek.jpg"/>
          <p:cNvPicPr>
            <a:picLocks noChangeAspect="1" noChangeArrowheads="1"/>
          </p:cNvPicPr>
          <p:nvPr/>
        </p:nvPicPr>
        <p:blipFill>
          <a:blip r:embed="rId3"/>
          <a:srcRect/>
          <a:stretch>
            <a:fillRect/>
          </a:stretch>
        </p:blipFill>
        <p:spPr bwMode="auto">
          <a:xfrm>
            <a:off x="278385" y="762000"/>
            <a:ext cx="4272699" cy="5257800"/>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smtClean="0"/>
              <a:t>Biological behavior of </a:t>
            </a:r>
            <a:r>
              <a:rPr lang="en-US" dirty="0" err="1" smtClean="0"/>
              <a:t>Ca.cheek</a:t>
            </a:r>
            <a:endParaRPr lang="en-US" dirty="0"/>
          </a:p>
        </p:txBody>
      </p:sp>
      <p:sp>
        <p:nvSpPr>
          <p:cNvPr id="3" name="Content Placeholder 2"/>
          <p:cNvSpPr>
            <a:spLocks noGrp="1"/>
          </p:cNvSpPr>
          <p:nvPr>
            <p:ph idx="1"/>
          </p:nvPr>
        </p:nvSpPr>
        <p:spPr>
          <a:xfrm>
            <a:off x="457200" y="990600"/>
            <a:ext cx="8229600" cy="5135563"/>
          </a:xfrm>
        </p:spPr>
        <p:txBody>
          <a:bodyPr>
            <a:normAutofit fontScale="70000" lnSpcReduction="20000"/>
          </a:bodyPr>
          <a:lstStyle/>
          <a:p>
            <a:pPr>
              <a:buNone/>
            </a:pPr>
            <a:r>
              <a:rPr lang="en-US" dirty="0" smtClean="0"/>
              <a:t>1.More common in posterior half.</a:t>
            </a:r>
          </a:p>
          <a:p>
            <a:pPr>
              <a:buNone/>
            </a:pPr>
            <a:r>
              <a:rPr lang="en-US" dirty="0" smtClean="0"/>
              <a:t>2.It spread to deeper plane to involve muscles.</a:t>
            </a:r>
          </a:p>
          <a:p>
            <a:pPr>
              <a:buNone/>
            </a:pPr>
            <a:r>
              <a:rPr lang="en-US" dirty="0" smtClean="0"/>
              <a:t>3.It spreads outwards to involve the skin causing</a:t>
            </a:r>
          </a:p>
          <a:p>
            <a:pPr>
              <a:buNone/>
            </a:pPr>
            <a:r>
              <a:rPr lang="en-US" dirty="0" smtClean="0"/>
              <a:t>    </a:t>
            </a:r>
            <a:r>
              <a:rPr lang="en-US" dirty="0" err="1" smtClean="0"/>
              <a:t>fungation,ulceration</a:t>
            </a:r>
            <a:r>
              <a:rPr lang="en-US" dirty="0" smtClean="0"/>
              <a:t> and formation of </a:t>
            </a:r>
            <a:r>
              <a:rPr lang="en-US" dirty="0" err="1" smtClean="0"/>
              <a:t>oro</a:t>
            </a:r>
            <a:r>
              <a:rPr lang="en-US" dirty="0" smtClean="0"/>
              <a:t>-cut</a:t>
            </a:r>
          </a:p>
          <a:p>
            <a:pPr>
              <a:buNone/>
            </a:pPr>
            <a:r>
              <a:rPr lang="en-US" dirty="0" smtClean="0"/>
              <a:t>    -</a:t>
            </a:r>
            <a:r>
              <a:rPr lang="en-US" dirty="0" err="1" smtClean="0"/>
              <a:t>eneous</a:t>
            </a:r>
            <a:r>
              <a:rPr lang="en-US" dirty="0" smtClean="0"/>
              <a:t> fistula.</a:t>
            </a:r>
          </a:p>
          <a:p>
            <a:pPr>
              <a:buNone/>
            </a:pPr>
            <a:r>
              <a:rPr lang="en-US" dirty="0" smtClean="0"/>
              <a:t>4.Mandible is commonly  involved directly or </a:t>
            </a:r>
          </a:p>
          <a:p>
            <a:pPr>
              <a:buNone/>
            </a:pPr>
            <a:r>
              <a:rPr lang="en-US" dirty="0" smtClean="0"/>
              <a:t>    indirectly </a:t>
            </a:r>
            <a:r>
              <a:rPr lang="en-US" dirty="0" err="1" smtClean="0"/>
              <a:t>thr</a:t>
            </a:r>
            <a:r>
              <a:rPr lang="en-US" dirty="0" smtClean="0"/>
              <a:t>. </a:t>
            </a:r>
            <a:r>
              <a:rPr lang="en-US" dirty="0" err="1" smtClean="0"/>
              <a:t>Lymphatics</a:t>
            </a:r>
            <a:r>
              <a:rPr lang="en-US" dirty="0" smtClean="0"/>
              <a:t>.</a:t>
            </a:r>
          </a:p>
          <a:p>
            <a:pPr>
              <a:buNone/>
            </a:pPr>
            <a:r>
              <a:rPr lang="en-US" dirty="0" smtClean="0"/>
              <a:t>5.Commonly involved </a:t>
            </a:r>
            <a:r>
              <a:rPr lang="en-US" dirty="0" err="1" smtClean="0"/>
              <a:t>L.nodes</a:t>
            </a:r>
            <a:r>
              <a:rPr lang="en-US" dirty="0" smtClean="0"/>
              <a:t> are-</a:t>
            </a:r>
            <a:r>
              <a:rPr lang="en-US" dirty="0" err="1" smtClean="0"/>
              <a:t>submental</a:t>
            </a:r>
            <a:r>
              <a:rPr lang="en-US" dirty="0" smtClean="0"/>
              <a:t>,</a:t>
            </a:r>
          </a:p>
          <a:p>
            <a:pPr>
              <a:buNone/>
            </a:pPr>
            <a:r>
              <a:rPr lang="en-US" dirty="0" smtClean="0"/>
              <a:t>    </a:t>
            </a:r>
            <a:r>
              <a:rPr lang="en-US" dirty="0" err="1" smtClean="0"/>
              <a:t>submandibular</a:t>
            </a:r>
            <a:r>
              <a:rPr lang="en-US" dirty="0" smtClean="0"/>
              <a:t> and deep cervical.</a:t>
            </a:r>
          </a:p>
          <a:p>
            <a:pPr>
              <a:buNone/>
            </a:pPr>
            <a:r>
              <a:rPr lang="en-US" dirty="0" smtClean="0"/>
              <a:t>6.Infection is common around </a:t>
            </a:r>
            <a:r>
              <a:rPr lang="en-US" dirty="0" err="1" smtClean="0"/>
              <a:t>tumour</a:t>
            </a:r>
            <a:r>
              <a:rPr lang="en-US" dirty="0" smtClean="0"/>
              <a:t> causing-fever</a:t>
            </a:r>
          </a:p>
          <a:p>
            <a:pPr>
              <a:buNone/>
            </a:pPr>
            <a:r>
              <a:rPr lang="en-US" dirty="0" smtClean="0"/>
              <a:t>   foul smelling ulcer and halitosis.</a:t>
            </a:r>
          </a:p>
          <a:p>
            <a:pPr>
              <a:buNone/>
            </a:pPr>
            <a:r>
              <a:rPr lang="en-US" dirty="0" smtClean="0"/>
              <a:t>7.Respiratory infection is common in patient.</a:t>
            </a:r>
          </a:p>
          <a:p>
            <a:pPr>
              <a:buNone/>
            </a:pPr>
            <a:r>
              <a:rPr lang="en-US" dirty="0" smtClean="0"/>
              <a:t>8.Dysphagia occur when </a:t>
            </a:r>
            <a:r>
              <a:rPr lang="en-US" dirty="0" err="1" smtClean="0"/>
              <a:t>tumour</a:t>
            </a:r>
            <a:r>
              <a:rPr lang="en-US" dirty="0" smtClean="0"/>
              <a:t> extend to </a:t>
            </a:r>
            <a:r>
              <a:rPr lang="en-US" dirty="0" err="1" smtClean="0"/>
              <a:t>pharynx,soft</a:t>
            </a:r>
            <a:r>
              <a:rPr lang="en-US" dirty="0" smtClean="0"/>
              <a:t> palate or </a:t>
            </a:r>
          </a:p>
          <a:p>
            <a:pPr>
              <a:buNone/>
            </a:pPr>
            <a:r>
              <a:rPr lang="en-US" dirty="0" smtClean="0"/>
              <a:t>   </a:t>
            </a:r>
            <a:r>
              <a:rPr lang="en-US" dirty="0" err="1" smtClean="0"/>
              <a:t>retromolar</a:t>
            </a:r>
            <a:r>
              <a:rPr lang="en-US" dirty="0" smtClean="0"/>
              <a:t> region.</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287963"/>
          </a:xfrm>
        </p:spPr>
        <p:txBody>
          <a:bodyPr>
            <a:normAutofit fontScale="70000" lnSpcReduction="20000"/>
          </a:bodyPr>
          <a:lstStyle/>
          <a:p>
            <a:pPr>
              <a:buNone/>
            </a:pPr>
            <a:r>
              <a:rPr lang="en-US" dirty="0" smtClean="0"/>
              <a:t>Clinical features-</a:t>
            </a:r>
          </a:p>
          <a:p>
            <a:pPr>
              <a:buNone/>
            </a:pPr>
            <a:endParaRPr lang="en-US" dirty="0" smtClean="0"/>
          </a:p>
          <a:p>
            <a:pPr>
              <a:buFont typeface="Wingdings" pitchFamily="2" charset="2"/>
              <a:buChar char="v"/>
            </a:pPr>
            <a:r>
              <a:rPr lang="en-US" dirty="0" smtClean="0"/>
              <a:t>A non healing ulcer in cheek or cauliflower like growth or </a:t>
            </a:r>
            <a:r>
              <a:rPr lang="en-US" dirty="0" err="1" smtClean="0"/>
              <a:t>exophytic</a:t>
            </a:r>
            <a:r>
              <a:rPr lang="en-US" dirty="0" smtClean="0"/>
              <a:t>.</a:t>
            </a:r>
          </a:p>
          <a:p>
            <a:pPr>
              <a:buFont typeface="Wingdings" pitchFamily="2" charset="2"/>
              <a:buChar char="v"/>
            </a:pPr>
            <a:r>
              <a:rPr lang="en-US" dirty="0" smtClean="0"/>
              <a:t>Bleeds on touch.</a:t>
            </a:r>
          </a:p>
          <a:p>
            <a:pPr>
              <a:buFont typeface="Wingdings" pitchFamily="2" charset="2"/>
              <a:buChar char="v"/>
            </a:pPr>
            <a:r>
              <a:rPr lang="en-US" dirty="0" smtClean="0"/>
              <a:t>Halitosis </a:t>
            </a:r>
          </a:p>
          <a:p>
            <a:pPr>
              <a:buFont typeface="Wingdings" pitchFamily="2" charset="2"/>
              <a:buChar char="v"/>
            </a:pPr>
            <a:r>
              <a:rPr lang="en-US" dirty="0" smtClean="0"/>
              <a:t>Pain-when skin or bone involved and infection</a:t>
            </a:r>
          </a:p>
          <a:p>
            <a:pPr>
              <a:buFont typeface="Wingdings" pitchFamily="2" charset="2"/>
              <a:buChar char="v"/>
            </a:pPr>
            <a:r>
              <a:rPr lang="en-US" dirty="0" err="1" smtClean="0"/>
              <a:t>Everted</a:t>
            </a:r>
            <a:r>
              <a:rPr lang="en-US" dirty="0" smtClean="0"/>
              <a:t> edges and </a:t>
            </a:r>
            <a:r>
              <a:rPr lang="en-US" dirty="0" err="1" smtClean="0"/>
              <a:t>induration</a:t>
            </a:r>
            <a:r>
              <a:rPr lang="en-US" dirty="0" smtClean="0"/>
              <a:t> are characteristic of such ulcer.</a:t>
            </a:r>
          </a:p>
          <a:p>
            <a:pPr>
              <a:buFont typeface="Wingdings" pitchFamily="2" charset="2"/>
              <a:buChar char="v"/>
            </a:pPr>
            <a:r>
              <a:rPr lang="en-US" dirty="0" err="1" smtClean="0"/>
              <a:t>Trismus</a:t>
            </a:r>
            <a:r>
              <a:rPr lang="en-US" dirty="0" smtClean="0"/>
              <a:t> and </a:t>
            </a:r>
            <a:r>
              <a:rPr lang="en-US" dirty="0" err="1" smtClean="0"/>
              <a:t>dysphagia</a:t>
            </a:r>
            <a:r>
              <a:rPr lang="en-US" dirty="0" smtClean="0"/>
              <a:t> signifies extension of </a:t>
            </a:r>
          </a:p>
          <a:p>
            <a:pPr>
              <a:buNone/>
            </a:pPr>
            <a:r>
              <a:rPr lang="en-US" dirty="0" smtClean="0"/>
              <a:t>     </a:t>
            </a:r>
            <a:r>
              <a:rPr lang="en-US" dirty="0" err="1" smtClean="0"/>
              <a:t>tumour</a:t>
            </a:r>
            <a:r>
              <a:rPr lang="en-US" dirty="0" smtClean="0"/>
              <a:t>.</a:t>
            </a:r>
          </a:p>
          <a:p>
            <a:pPr>
              <a:buFont typeface="Wingdings" pitchFamily="2" charset="2"/>
              <a:buChar char="v"/>
            </a:pPr>
            <a:r>
              <a:rPr lang="en-US" dirty="0" smtClean="0"/>
              <a:t>Lymph nodes are </a:t>
            </a:r>
            <a:r>
              <a:rPr lang="en-US" dirty="0" err="1" smtClean="0"/>
              <a:t>hard,nodular,initially</a:t>
            </a:r>
            <a:r>
              <a:rPr lang="en-US" dirty="0" smtClean="0"/>
              <a:t> mobile but later fixed.</a:t>
            </a:r>
          </a:p>
          <a:p>
            <a:pPr>
              <a:buFont typeface="Wingdings" pitchFamily="2" charset="2"/>
              <a:buChar char="v"/>
            </a:pPr>
            <a:r>
              <a:rPr lang="en-US" dirty="0" err="1" smtClean="0"/>
              <a:t>Submandibular</a:t>
            </a:r>
            <a:r>
              <a:rPr lang="en-US" dirty="0" smtClean="0"/>
              <a:t> and deep cervical </a:t>
            </a:r>
            <a:r>
              <a:rPr lang="en-US" dirty="0" err="1" smtClean="0"/>
              <a:t>L.glands</a:t>
            </a:r>
            <a:r>
              <a:rPr lang="en-US" dirty="0" smtClean="0"/>
              <a:t> +</a:t>
            </a:r>
            <a:r>
              <a:rPr lang="en-US" dirty="0" err="1" smtClean="0"/>
              <a:t>ve</a:t>
            </a:r>
            <a:endParaRPr lang="en-US" dirty="0" smtClean="0"/>
          </a:p>
          <a:p>
            <a:pPr>
              <a:buFont typeface="Wingdings" pitchFamily="2" charset="2"/>
              <a:buChar char="v"/>
            </a:pPr>
            <a:r>
              <a:rPr lang="en-US" dirty="0" smtClean="0"/>
              <a:t>It may involve hypoglossal and accessory spinal nerve</a:t>
            </a:r>
          </a:p>
          <a:p>
            <a:pPr>
              <a:buNone/>
            </a:pPr>
            <a:r>
              <a:rPr lang="en-US" dirty="0" smtClean="0"/>
              <a:t>     and cervical sympathetic chain.</a:t>
            </a:r>
          </a:p>
          <a:p>
            <a:pPr>
              <a:buFont typeface="Wingdings" pitchFamily="2" charset="2"/>
              <a:buChar char="v"/>
            </a:pPr>
            <a:r>
              <a:rPr lang="en-US" dirty="0" smtClean="0"/>
              <a:t>Compression of  external carotid </a:t>
            </a:r>
            <a:r>
              <a:rPr lang="en-US" dirty="0" err="1" smtClean="0"/>
              <a:t>artery,later</a:t>
            </a:r>
            <a:r>
              <a:rPr lang="en-US" dirty="0" smtClean="0"/>
              <a:t> </a:t>
            </a:r>
            <a:r>
              <a:rPr lang="en-US" dirty="0" err="1" smtClean="0"/>
              <a:t>fungation</a:t>
            </a:r>
            <a:r>
              <a:rPr lang="en-US" dirty="0" smtClean="0"/>
              <a:t> there, may </a:t>
            </a:r>
          </a:p>
          <a:p>
            <a:pPr>
              <a:buNone/>
            </a:pPr>
            <a:r>
              <a:rPr lang="en-US" dirty="0" smtClean="0"/>
              <a:t>      cause bleeding from major vessels—Carotid blow out.</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lstStyle/>
          <a:p>
            <a:pPr>
              <a:buNone/>
            </a:pPr>
            <a:r>
              <a:rPr lang="en-US" dirty="0" smtClean="0"/>
              <a:t>Spread of </a:t>
            </a:r>
            <a:r>
              <a:rPr lang="en-US" dirty="0" err="1" smtClean="0"/>
              <a:t>tumour</a:t>
            </a:r>
            <a:r>
              <a:rPr lang="en-US" dirty="0" smtClean="0"/>
              <a:t>-</a:t>
            </a:r>
          </a:p>
          <a:p>
            <a:pPr>
              <a:buNone/>
            </a:pPr>
            <a:r>
              <a:rPr lang="en-US" dirty="0" smtClean="0"/>
              <a:t>1.Local spread-To nearby tissues like </a:t>
            </a:r>
            <a:r>
              <a:rPr lang="en-US" dirty="0" err="1" smtClean="0"/>
              <a:t>skin,mandible</a:t>
            </a:r>
            <a:r>
              <a:rPr lang="en-US" dirty="0" smtClean="0"/>
              <a:t> or tongue etc.</a:t>
            </a:r>
          </a:p>
          <a:p>
            <a:pPr>
              <a:buNone/>
            </a:pPr>
            <a:endParaRPr lang="en-US" dirty="0" smtClean="0"/>
          </a:p>
          <a:p>
            <a:pPr>
              <a:buNone/>
            </a:pPr>
            <a:r>
              <a:rPr lang="en-US" dirty="0" smtClean="0"/>
              <a:t>2.Lymphatic spread- level 1 &amp; 2 groups of lymph-nodes </a:t>
            </a:r>
            <a:r>
              <a:rPr lang="en-US" dirty="0" err="1" smtClean="0"/>
              <a:t>enlarges.In</a:t>
            </a:r>
            <a:r>
              <a:rPr lang="en-US" dirty="0" smtClean="0"/>
              <a:t> 50% cases the enlargement is due to infection and remaining 50% it is due to metastasis.</a:t>
            </a:r>
          </a:p>
          <a:p>
            <a:pPr>
              <a:buNone/>
            </a:pPr>
            <a:endParaRPr lang="en-US" dirty="0" smtClean="0"/>
          </a:p>
          <a:p>
            <a:pPr>
              <a:buNone/>
            </a:pPr>
            <a:r>
              <a:rPr lang="en-US" dirty="0" smtClean="0"/>
              <a:t>3.Blood spread is rare and late.</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treatment of carcinoma cheek"/>
          <p:cNvPicPr>
            <a:picLocks noChangeAspect="1" noChangeArrowheads="1"/>
          </p:cNvPicPr>
          <p:nvPr/>
        </p:nvPicPr>
        <p:blipFill>
          <a:blip r:embed="rId2"/>
          <a:srcRect/>
          <a:stretch>
            <a:fillRect/>
          </a:stretch>
        </p:blipFill>
        <p:spPr bwMode="auto">
          <a:xfrm>
            <a:off x="304800" y="0"/>
            <a:ext cx="8458200" cy="6858000"/>
          </a:xfrm>
          <a:prstGeom prst="rect">
            <a:avLst/>
          </a:prstGeom>
          <a:noFill/>
        </p:spPr>
      </p:pic>
      <p:sp>
        <p:nvSpPr>
          <p:cNvPr id="3" name="TextBox 2"/>
          <p:cNvSpPr txBox="1"/>
          <p:nvPr/>
        </p:nvSpPr>
        <p:spPr>
          <a:xfrm>
            <a:off x="3657600" y="6488668"/>
            <a:ext cx="1671420" cy="369332"/>
          </a:xfrm>
          <a:prstGeom prst="rect">
            <a:avLst/>
          </a:prstGeom>
          <a:noFill/>
        </p:spPr>
        <p:txBody>
          <a:bodyPr wrap="none" rtlCol="0">
            <a:spAutoFit/>
          </a:bodyPr>
          <a:lstStyle/>
          <a:p>
            <a:r>
              <a:rPr lang="en-US" dirty="0" smtClean="0"/>
              <a:t>Infiltrative type </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0" y="304800"/>
            <a:ext cx="7543800" cy="5262979"/>
          </a:xfrm>
          <a:prstGeom prst="rect">
            <a:avLst/>
          </a:prstGeom>
        </p:spPr>
        <p:txBody>
          <a:bodyPr wrap="square">
            <a:spAutoFit/>
          </a:bodyPr>
          <a:lstStyle/>
          <a:p>
            <a:pPr>
              <a:buNone/>
            </a:pPr>
            <a:r>
              <a:rPr lang="en-US" sz="2400" dirty="0" smtClean="0"/>
              <a:t>Investigation-</a:t>
            </a:r>
          </a:p>
          <a:p>
            <a:pPr>
              <a:buNone/>
            </a:pPr>
            <a:endParaRPr lang="en-US" sz="2400" dirty="0" smtClean="0"/>
          </a:p>
          <a:p>
            <a:pPr>
              <a:buNone/>
            </a:pPr>
            <a:r>
              <a:rPr lang="en-US" sz="2400" dirty="0" smtClean="0"/>
              <a:t>1.Edge biopsy taken from the edge of </a:t>
            </a:r>
            <a:r>
              <a:rPr lang="en-US" sz="2400" dirty="0" err="1" smtClean="0"/>
              <a:t>tumour</a:t>
            </a:r>
            <a:r>
              <a:rPr lang="en-US" sz="2400" dirty="0" smtClean="0"/>
              <a:t>.</a:t>
            </a:r>
          </a:p>
          <a:p>
            <a:pPr>
              <a:buNone/>
            </a:pPr>
            <a:endParaRPr lang="en-US" sz="2400" dirty="0" smtClean="0"/>
          </a:p>
          <a:p>
            <a:pPr>
              <a:buNone/>
            </a:pPr>
            <a:r>
              <a:rPr lang="en-US" sz="2400" dirty="0" smtClean="0"/>
              <a:t>2.FNAC of involved  Lymph node</a:t>
            </a:r>
          </a:p>
          <a:p>
            <a:pPr>
              <a:buNone/>
            </a:pPr>
            <a:endParaRPr lang="en-US" sz="2400" dirty="0" smtClean="0"/>
          </a:p>
          <a:p>
            <a:pPr>
              <a:buNone/>
            </a:pPr>
            <a:r>
              <a:rPr lang="en-US" sz="2400" dirty="0" smtClean="0"/>
              <a:t>3 CT scan to see extent of disease.</a:t>
            </a:r>
          </a:p>
          <a:p>
            <a:pPr>
              <a:buNone/>
            </a:pPr>
            <a:endParaRPr lang="en-US" sz="2400" dirty="0" smtClean="0"/>
          </a:p>
          <a:p>
            <a:pPr>
              <a:buNone/>
            </a:pPr>
            <a:r>
              <a:rPr lang="en-US" sz="2400" dirty="0" smtClean="0"/>
              <a:t>4.Orthopentamogram-to see mandible involve?</a:t>
            </a:r>
          </a:p>
          <a:p>
            <a:pPr>
              <a:buNone/>
            </a:pPr>
            <a:endParaRPr lang="en-US" sz="2400" dirty="0" smtClean="0"/>
          </a:p>
          <a:p>
            <a:pPr>
              <a:buNone/>
            </a:pPr>
            <a:r>
              <a:rPr lang="en-US" sz="2400" dirty="0" smtClean="0"/>
              <a:t>5. X-ray chest to rule out pneumonia</a:t>
            </a:r>
          </a:p>
          <a:p>
            <a:pPr>
              <a:buNone/>
            </a:pPr>
            <a:endParaRPr lang="en-US" sz="2400" dirty="0" smtClean="0"/>
          </a:p>
          <a:p>
            <a:pPr>
              <a:buNone/>
            </a:pPr>
            <a:endParaRPr lang="en-US" sz="2400" dirty="0" smtClean="0"/>
          </a:p>
          <a:p>
            <a:pPr>
              <a:buNone/>
            </a:pPr>
            <a:endParaRPr lang="en-US" sz="24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smtClean="0"/>
              <a:t>Treatment</a:t>
            </a:r>
            <a:endParaRPr lang="en-US" dirty="0"/>
          </a:p>
        </p:txBody>
      </p:sp>
      <p:sp>
        <p:nvSpPr>
          <p:cNvPr id="3" name="Content Placeholder 2"/>
          <p:cNvSpPr>
            <a:spLocks noGrp="1"/>
          </p:cNvSpPr>
          <p:nvPr>
            <p:ph idx="1"/>
          </p:nvPr>
        </p:nvSpPr>
        <p:spPr>
          <a:xfrm>
            <a:off x="457200" y="990600"/>
            <a:ext cx="8229600" cy="5135563"/>
          </a:xfrm>
        </p:spPr>
        <p:txBody>
          <a:bodyPr>
            <a:normAutofit fontScale="85000" lnSpcReduction="20000"/>
          </a:bodyPr>
          <a:lstStyle/>
          <a:p>
            <a:pPr>
              <a:buNone/>
            </a:pPr>
            <a:r>
              <a:rPr lang="en-US" dirty="0" smtClean="0"/>
              <a:t>FOR EARLY CASES-(T1,T2)-</a:t>
            </a:r>
          </a:p>
          <a:p>
            <a:pPr>
              <a:buNone/>
            </a:pPr>
            <a:r>
              <a:rPr lang="en-US" dirty="0" smtClean="0">
                <a:solidFill>
                  <a:srgbClr val="92D050"/>
                </a:solidFill>
              </a:rPr>
              <a:t>    Both surgery and RT can be used</a:t>
            </a:r>
          </a:p>
          <a:p>
            <a:pPr>
              <a:buNone/>
            </a:pPr>
            <a:r>
              <a:rPr lang="en-US" dirty="0" smtClean="0">
                <a:solidFill>
                  <a:srgbClr val="FF0000"/>
                </a:solidFill>
              </a:rPr>
              <a:t>SURGERY-</a:t>
            </a:r>
          </a:p>
          <a:p>
            <a:pPr>
              <a:buNone/>
            </a:pPr>
            <a:r>
              <a:rPr lang="en-US" dirty="0" smtClean="0"/>
              <a:t>1.A small ulcer (T1T2) is treated by wide excision</a:t>
            </a:r>
          </a:p>
          <a:p>
            <a:pPr>
              <a:buNone/>
            </a:pPr>
            <a:r>
              <a:rPr lang="en-US" dirty="0" smtClean="0"/>
              <a:t>    followed by split skin graft.</a:t>
            </a:r>
          </a:p>
          <a:p>
            <a:pPr>
              <a:buNone/>
            </a:pPr>
            <a:r>
              <a:rPr lang="en-US" dirty="0" smtClean="0"/>
              <a:t>2.Small infiltrative ulcer is treated by wide excision followed by flap reconstruction.</a:t>
            </a:r>
          </a:p>
          <a:p>
            <a:pPr>
              <a:buNone/>
            </a:pPr>
            <a:r>
              <a:rPr lang="en-US" dirty="0" smtClean="0"/>
              <a:t>    --In male-fore head flap</a:t>
            </a:r>
          </a:p>
          <a:p>
            <a:pPr>
              <a:buNone/>
            </a:pPr>
            <a:r>
              <a:rPr lang="en-US" dirty="0" smtClean="0"/>
              <a:t>    --In female </a:t>
            </a:r>
            <a:r>
              <a:rPr lang="en-US" dirty="0" err="1" smtClean="0"/>
              <a:t>deltopectoral</a:t>
            </a:r>
            <a:r>
              <a:rPr lang="en-US" dirty="0" smtClean="0"/>
              <a:t> flap were used.</a:t>
            </a:r>
          </a:p>
          <a:p>
            <a:pPr>
              <a:buNone/>
            </a:pPr>
            <a:r>
              <a:rPr lang="en-US" dirty="0" smtClean="0"/>
              <a:t>  </a:t>
            </a:r>
            <a:r>
              <a:rPr lang="en-US" dirty="0" smtClean="0">
                <a:solidFill>
                  <a:srgbClr val="FF0000"/>
                </a:solidFill>
              </a:rPr>
              <a:t>Now a days-both above flaps are not in practice ,instead </a:t>
            </a:r>
          </a:p>
          <a:p>
            <a:pPr>
              <a:buNone/>
            </a:pPr>
            <a:r>
              <a:rPr lang="en-US" dirty="0" smtClean="0">
                <a:solidFill>
                  <a:srgbClr val="FF0000"/>
                </a:solidFill>
              </a:rPr>
              <a:t>  PMMC (</a:t>
            </a:r>
            <a:r>
              <a:rPr lang="en-US" dirty="0" err="1" smtClean="0">
                <a:solidFill>
                  <a:srgbClr val="FF0000"/>
                </a:solidFill>
              </a:rPr>
              <a:t>pectoralis</a:t>
            </a:r>
            <a:r>
              <a:rPr lang="en-US" dirty="0" smtClean="0">
                <a:solidFill>
                  <a:srgbClr val="FF0000"/>
                </a:solidFill>
              </a:rPr>
              <a:t> major </a:t>
            </a:r>
            <a:r>
              <a:rPr lang="en-US" dirty="0" err="1" smtClean="0">
                <a:solidFill>
                  <a:srgbClr val="FF0000"/>
                </a:solidFill>
              </a:rPr>
              <a:t>myo-cuteneous</a:t>
            </a:r>
            <a:r>
              <a:rPr lang="en-US" dirty="0" smtClean="0">
                <a:solidFill>
                  <a:srgbClr val="FF0000"/>
                </a:solidFill>
              </a:rPr>
              <a:t> )flap</a:t>
            </a:r>
          </a:p>
          <a:p>
            <a:pPr>
              <a:buNone/>
            </a:pPr>
            <a:r>
              <a:rPr lang="en-US" dirty="0" smtClean="0">
                <a:solidFill>
                  <a:srgbClr val="FF0000"/>
                </a:solidFill>
              </a:rPr>
              <a:t>  is used.</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85000" lnSpcReduction="20000"/>
          </a:bodyPr>
          <a:lstStyle/>
          <a:p>
            <a:pPr>
              <a:buNone/>
            </a:pPr>
            <a:r>
              <a:rPr lang="en-US" dirty="0" smtClean="0">
                <a:solidFill>
                  <a:srgbClr val="FF0000"/>
                </a:solidFill>
              </a:rPr>
              <a:t>RADIOTHERAPY</a:t>
            </a:r>
            <a:r>
              <a:rPr lang="en-US" dirty="0" smtClean="0"/>
              <a:t>-</a:t>
            </a:r>
          </a:p>
          <a:p>
            <a:pPr>
              <a:buNone/>
            </a:pPr>
            <a:r>
              <a:rPr lang="en-US" dirty="0" smtClean="0"/>
              <a:t>Early lesions can be managed with Radiotherapy</a:t>
            </a:r>
          </a:p>
          <a:p>
            <a:pPr>
              <a:buNone/>
            </a:pPr>
            <a:r>
              <a:rPr lang="en-US" dirty="0" smtClean="0">
                <a:solidFill>
                  <a:srgbClr val="FF0000"/>
                </a:solidFill>
              </a:rPr>
              <a:t>Indication</a:t>
            </a:r>
            <a:r>
              <a:rPr lang="en-US" dirty="0" smtClean="0"/>
              <a:t>-</a:t>
            </a:r>
          </a:p>
          <a:p>
            <a:pPr>
              <a:buNone/>
            </a:pPr>
            <a:r>
              <a:rPr lang="en-US" dirty="0" smtClean="0"/>
              <a:t>        1.Pt. not willing for operation.</a:t>
            </a:r>
          </a:p>
          <a:p>
            <a:pPr>
              <a:buNone/>
            </a:pPr>
            <a:r>
              <a:rPr lang="en-US" dirty="0" smtClean="0"/>
              <a:t>        2.Pt. not fit for operation.</a:t>
            </a:r>
          </a:p>
          <a:p>
            <a:pPr>
              <a:buNone/>
            </a:pPr>
            <a:r>
              <a:rPr lang="en-US" dirty="0" smtClean="0"/>
              <a:t>        3.T1 &amp; T2 lesion.</a:t>
            </a:r>
          </a:p>
          <a:p>
            <a:pPr>
              <a:buNone/>
            </a:pPr>
            <a:r>
              <a:rPr lang="en-US" dirty="0" smtClean="0"/>
              <a:t>        4.Lesion near the </a:t>
            </a:r>
            <a:r>
              <a:rPr lang="en-US" dirty="0" err="1" smtClean="0"/>
              <a:t>commisure</a:t>
            </a:r>
            <a:r>
              <a:rPr lang="en-US" dirty="0" smtClean="0"/>
              <a:t>.</a:t>
            </a:r>
          </a:p>
          <a:p>
            <a:pPr>
              <a:buNone/>
            </a:pPr>
            <a:r>
              <a:rPr lang="en-US" dirty="0" smtClean="0">
                <a:solidFill>
                  <a:srgbClr val="FF0000"/>
                </a:solidFill>
              </a:rPr>
              <a:t>Type-</a:t>
            </a:r>
          </a:p>
          <a:p>
            <a:pPr>
              <a:buNone/>
            </a:pPr>
            <a:r>
              <a:rPr lang="en-US" dirty="0" smtClean="0"/>
              <a:t>        1.External radiotherapy-total dose of </a:t>
            </a:r>
          </a:p>
          <a:p>
            <a:pPr>
              <a:buNone/>
            </a:pPr>
            <a:r>
              <a:rPr lang="en-US" dirty="0" smtClean="0"/>
              <a:t>             6000 -8000 </a:t>
            </a:r>
            <a:r>
              <a:rPr lang="en-US" dirty="0" err="1" smtClean="0"/>
              <a:t>cGy</a:t>
            </a:r>
            <a:r>
              <a:rPr lang="en-US" dirty="0" smtClean="0"/>
              <a:t> units are given.</a:t>
            </a:r>
          </a:p>
          <a:p>
            <a:pPr>
              <a:buNone/>
            </a:pPr>
            <a:r>
              <a:rPr lang="en-US" dirty="0" smtClean="0"/>
              <a:t>        2.Interstitial radiotherapy-It is indicated in </a:t>
            </a:r>
          </a:p>
          <a:p>
            <a:pPr>
              <a:buNone/>
            </a:pPr>
            <a:r>
              <a:rPr lang="en-US" dirty="0" smtClean="0"/>
              <a:t>            infiltrative small lesion.Caesium-137 or </a:t>
            </a:r>
          </a:p>
          <a:p>
            <a:pPr>
              <a:buNone/>
            </a:pPr>
            <a:r>
              <a:rPr lang="en-US" dirty="0" smtClean="0"/>
              <a:t>            Iridium wires are placed within the </a:t>
            </a:r>
            <a:r>
              <a:rPr lang="en-US" dirty="0" err="1" smtClean="0"/>
              <a:t>tumour</a:t>
            </a:r>
            <a:r>
              <a:rPr lang="en-US" dirty="0" smtClean="0"/>
              <a:t>.</a:t>
            </a: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6248400"/>
          </a:xfrm>
        </p:spPr>
        <p:txBody>
          <a:bodyPr>
            <a:normAutofit fontScale="25000" lnSpcReduction="20000"/>
          </a:bodyPr>
          <a:lstStyle/>
          <a:p>
            <a:pPr>
              <a:buNone/>
            </a:pPr>
            <a:r>
              <a:rPr lang="en-US" sz="9600" dirty="0" smtClean="0">
                <a:solidFill>
                  <a:srgbClr val="FF0000"/>
                </a:solidFill>
              </a:rPr>
              <a:t>                        ADVANCED CARCINOMA CHEEK</a:t>
            </a:r>
          </a:p>
          <a:p>
            <a:pPr>
              <a:buNone/>
            </a:pPr>
            <a:r>
              <a:rPr lang="en-US" sz="9600" dirty="0" smtClean="0"/>
              <a:t>In T3 &amp;T4 cases surgery is done followed by radiotherapy.</a:t>
            </a:r>
          </a:p>
          <a:p>
            <a:pPr>
              <a:buNone/>
            </a:pPr>
            <a:r>
              <a:rPr lang="en-US" sz="9600" dirty="0" smtClean="0"/>
              <a:t>   Most of the cases requires wide </a:t>
            </a:r>
            <a:r>
              <a:rPr lang="en-US" sz="9600" dirty="0" err="1" smtClean="0"/>
              <a:t>excision,leaving</a:t>
            </a:r>
            <a:endParaRPr lang="en-US" sz="9600" dirty="0" smtClean="0"/>
          </a:p>
          <a:p>
            <a:pPr>
              <a:buNone/>
            </a:pPr>
            <a:r>
              <a:rPr lang="en-US" sz="9600" dirty="0" smtClean="0"/>
              <a:t>   large gap on the </a:t>
            </a:r>
            <a:r>
              <a:rPr lang="en-US" sz="9600" dirty="0" err="1" smtClean="0"/>
              <a:t>surface,which</a:t>
            </a:r>
            <a:r>
              <a:rPr lang="en-US" sz="9600" dirty="0" smtClean="0"/>
              <a:t> requires reconstructive </a:t>
            </a:r>
            <a:r>
              <a:rPr lang="en-US" sz="9600" dirty="0" err="1" smtClean="0"/>
              <a:t>surgery.For</a:t>
            </a:r>
            <a:r>
              <a:rPr lang="en-US" sz="9600" dirty="0" smtClean="0"/>
              <a:t> this, PMMC flap are used.</a:t>
            </a:r>
          </a:p>
          <a:p>
            <a:pPr>
              <a:buNone/>
            </a:pPr>
            <a:r>
              <a:rPr lang="en-US" sz="9600" dirty="0" smtClean="0"/>
              <a:t>PMMC flap-Most widely used flap for head and neck </a:t>
            </a:r>
            <a:r>
              <a:rPr lang="en-US" sz="9600" dirty="0" err="1" smtClean="0"/>
              <a:t>surgery.The</a:t>
            </a:r>
            <a:r>
              <a:rPr lang="en-US" sz="9600" dirty="0" smtClean="0"/>
              <a:t> flap is raised along with muscle and skin with pectoral branch of </a:t>
            </a:r>
            <a:r>
              <a:rPr lang="en-US" sz="9600" dirty="0" err="1" smtClean="0"/>
              <a:t>thoraco-acromial</a:t>
            </a:r>
            <a:endParaRPr lang="en-US" sz="9600" dirty="0" smtClean="0"/>
          </a:p>
          <a:p>
            <a:pPr>
              <a:buNone/>
            </a:pPr>
            <a:r>
              <a:rPr lang="en-US" sz="9600" dirty="0" smtClean="0"/>
              <a:t>    </a:t>
            </a:r>
            <a:r>
              <a:rPr lang="en-US" sz="9600" dirty="0" err="1" smtClean="0"/>
              <a:t>artery.It</a:t>
            </a:r>
            <a:r>
              <a:rPr lang="en-US" sz="9600" dirty="0" smtClean="0"/>
              <a:t> is tunneled under the skin of chest wall and neck and brought to the area of </a:t>
            </a:r>
            <a:r>
              <a:rPr lang="en-US" sz="9600" dirty="0" err="1" smtClean="0"/>
              <a:t>defect.It</a:t>
            </a:r>
            <a:r>
              <a:rPr lang="en-US" sz="9600" dirty="0" smtClean="0"/>
              <a:t> is called </a:t>
            </a:r>
          </a:p>
          <a:p>
            <a:pPr>
              <a:buNone/>
            </a:pPr>
            <a:r>
              <a:rPr lang="en-US" sz="9600" dirty="0" smtClean="0"/>
              <a:t>     WORK HORSE for head &amp; neck reconstruction . </a:t>
            </a:r>
          </a:p>
          <a:p>
            <a:pPr>
              <a:buNone/>
            </a:pPr>
            <a:r>
              <a:rPr lang="en-US" sz="9600" dirty="0" smtClean="0">
                <a:solidFill>
                  <a:srgbClr val="FF0000"/>
                </a:solidFill>
              </a:rPr>
              <a:t>Surgery </a:t>
            </a:r>
            <a:r>
              <a:rPr lang="en-US" sz="9600" dirty="0" smtClean="0"/>
              <a:t>may include-Wide excision</a:t>
            </a:r>
          </a:p>
          <a:p>
            <a:pPr>
              <a:buNone/>
            </a:pPr>
            <a:r>
              <a:rPr lang="en-US" sz="9600" dirty="0" smtClean="0"/>
              <a:t>                                    -Partial or </a:t>
            </a:r>
            <a:r>
              <a:rPr lang="en-US" sz="9600" dirty="0" err="1" smtClean="0"/>
              <a:t>hemimandibulectomy</a:t>
            </a:r>
            <a:endParaRPr lang="en-US" sz="9600" dirty="0" smtClean="0"/>
          </a:p>
          <a:p>
            <a:pPr>
              <a:buNone/>
            </a:pPr>
            <a:r>
              <a:rPr lang="en-US" sz="9600" dirty="0" smtClean="0"/>
              <a:t>                                    -Neck lymph node block dissection</a:t>
            </a:r>
          </a:p>
          <a:p>
            <a:pPr>
              <a:buNone/>
            </a:pPr>
            <a:r>
              <a:rPr lang="en-US" sz="9600" dirty="0" smtClean="0">
                <a:solidFill>
                  <a:srgbClr val="FF0000"/>
                </a:solidFill>
              </a:rPr>
              <a:t>Radiotherapy</a:t>
            </a:r>
            <a:r>
              <a:rPr lang="en-US" sz="9600" dirty="0" smtClean="0"/>
              <a:t>-May be curative or palliative.</a:t>
            </a:r>
          </a:p>
          <a:p>
            <a:pPr>
              <a:buNone/>
            </a:pPr>
            <a:r>
              <a:rPr lang="en-US" sz="9600" dirty="0" smtClean="0"/>
              <a:t>                         -Then it may be External or </a:t>
            </a:r>
            <a:r>
              <a:rPr lang="en-US" sz="9600" dirty="0" err="1" smtClean="0"/>
              <a:t>Brachytherapy</a:t>
            </a:r>
            <a:r>
              <a:rPr lang="en-US" sz="9600" dirty="0" smtClean="0"/>
              <a:t>.</a:t>
            </a:r>
          </a:p>
          <a:p>
            <a:pPr>
              <a:buNone/>
            </a:pPr>
            <a:r>
              <a:rPr lang="en-US" sz="9600" dirty="0" smtClean="0">
                <a:solidFill>
                  <a:srgbClr val="FF0000"/>
                </a:solidFill>
              </a:rPr>
              <a:t>Chemotherapy</a:t>
            </a:r>
            <a:r>
              <a:rPr lang="en-US" sz="9600" dirty="0" smtClean="0"/>
              <a:t>-Intra-arterial ,IV , Oral. (METHOTREXATE,ADRIAMYCIN,VINCRISTINE,BLEOMYCIN)</a:t>
            </a:r>
          </a:p>
          <a:p>
            <a:pPr>
              <a:buNone/>
            </a:pPr>
            <a:endParaRPr lang="en-US" sz="9600" dirty="0" smtClean="0"/>
          </a:p>
          <a:p>
            <a:pPr>
              <a:buNone/>
            </a:pPr>
            <a:endParaRPr lang="en-US" sz="9600" dirty="0" smtClean="0"/>
          </a:p>
          <a:p>
            <a:pPr>
              <a:buNone/>
            </a:pPr>
            <a:endParaRPr lang="en-US" sz="9600" dirty="0" smtClean="0"/>
          </a:p>
          <a:p>
            <a:pPr>
              <a:buNone/>
            </a:pPr>
            <a:endParaRPr lang="en-US" sz="3300" dirty="0" smtClean="0"/>
          </a:p>
          <a:p>
            <a:pPr>
              <a:buNone/>
            </a:pPr>
            <a:r>
              <a:rPr lang="en-US" sz="3300" dirty="0" smtClean="0"/>
              <a:t>Block dissection of neck-</a:t>
            </a:r>
          </a:p>
          <a:p>
            <a:pPr>
              <a:buNone/>
            </a:pPr>
            <a:endParaRPr lang="en-US" dirty="0" smtClean="0"/>
          </a:p>
          <a:p>
            <a:pPr>
              <a:buNone/>
            </a:pPr>
            <a:r>
              <a:rPr lang="en-US" dirty="0" smtClean="0"/>
              <a:t>  </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dirty="0" smtClean="0"/>
              <a:t>                           PROGNOSIS</a:t>
            </a:r>
          </a:p>
          <a:p>
            <a:r>
              <a:rPr lang="en-US" dirty="0" smtClean="0"/>
              <a:t>The 5-year relative survival rates for cancers of</a:t>
            </a:r>
          </a:p>
          <a:p>
            <a:pPr>
              <a:buNone/>
            </a:pPr>
            <a:r>
              <a:rPr lang="en-US" dirty="0" smtClean="0"/>
              <a:t>          the oral cavity and pharynx (throat) are: </a:t>
            </a:r>
            <a:r>
              <a:rPr lang="en-US" b="1" dirty="0" smtClean="0"/>
              <a:t>83%</a:t>
            </a:r>
            <a:r>
              <a:rPr lang="en-US" dirty="0" smtClean="0"/>
              <a:t> for cancer that has not spread.</a:t>
            </a:r>
          </a:p>
          <a:p>
            <a:r>
              <a:rPr lang="en-US" dirty="0" smtClean="0"/>
              <a:t> </a:t>
            </a:r>
            <a:r>
              <a:rPr lang="en-US" b="1" dirty="0" smtClean="0"/>
              <a:t>62%</a:t>
            </a:r>
            <a:r>
              <a:rPr lang="en-US" dirty="0" smtClean="0"/>
              <a:t> for cancer that has spread to nearby lymph nodes.</a:t>
            </a:r>
          </a:p>
          <a:p>
            <a:r>
              <a:rPr lang="en-US" dirty="0" smtClean="0"/>
              <a:t> </a:t>
            </a:r>
            <a:r>
              <a:rPr lang="en-US" b="1" dirty="0" smtClean="0"/>
              <a:t>38%</a:t>
            </a:r>
            <a:r>
              <a:rPr lang="en-US" dirty="0" smtClean="0"/>
              <a:t> for cancer that has spread to distant parts of the body.</a:t>
            </a:r>
          </a:p>
          <a:p>
            <a:pPr>
              <a:buNone/>
            </a:pP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219200"/>
            <a:ext cx="7010400" cy="2971800"/>
          </a:xfrm>
        </p:spPr>
        <p:txBody>
          <a:bodyPr/>
          <a:lstStyle/>
          <a:p>
            <a:r>
              <a:rPr lang="en-US" sz="4800" dirty="0" smtClean="0"/>
              <a:t>DISEASES</a:t>
            </a:r>
            <a:r>
              <a:rPr lang="en-US" dirty="0" smtClean="0"/>
              <a:t> OF ORAL CAVITY</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dirty="0" smtClean="0"/>
              <a:t>                                   </a:t>
            </a:r>
          </a:p>
          <a:p>
            <a:pPr>
              <a:buNone/>
            </a:pPr>
            <a:endParaRPr lang="en-US" dirty="0" smtClean="0"/>
          </a:p>
          <a:p>
            <a:pPr>
              <a:buNone/>
            </a:pPr>
            <a:r>
              <a:rPr lang="en-US" dirty="0" smtClean="0"/>
              <a:t>                           </a:t>
            </a:r>
            <a:r>
              <a:rPr lang="en-US" sz="6000" dirty="0" smtClean="0"/>
              <a:t>TONGUE</a:t>
            </a:r>
            <a:endParaRPr lang="en-US" sz="6000"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r>
              <a:rPr lang="en-US" dirty="0" smtClean="0"/>
              <a:t>Anatomy of Tongue</a:t>
            </a:r>
            <a:endParaRPr lang="en-US" dirty="0"/>
          </a:p>
        </p:txBody>
      </p:sp>
      <p:sp>
        <p:nvSpPr>
          <p:cNvPr id="3" name="Content Placeholder 2"/>
          <p:cNvSpPr>
            <a:spLocks noGrp="1"/>
          </p:cNvSpPr>
          <p:nvPr>
            <p:ph idx="1"/>
          </p:nvPr>
        </p:nvSpPr>
        <p:spPr>
          <a:xfrm>
            <a:off x="457200" y="838200"/>
            <a:ext cx="8229600" cy="5287963"/>
          </a:xfrm>
        </p:spPr>
        <p:txBody>
          <a:bodyPr>
            <a:normAutofit fontScale="62500" lnSpcReduction="20000"/>
          </a:bodyPr>
          <a:lstStyle/>
          <a:p>
            <a:pPr>
              <a:buNone/>
            </a:pPr>
            <a:r>
              <a:rPr lang="en-US" dirty="0" smtClean="0"/>
              <a:t>Development-</a:t>
            </a:r>
          </a:p>
          <a:p>
            <a:pPr>
              <a:buNone/>
            </a:pPr>
            <a:r>
              <a:rPr lang="en-US" dirty="0" smtClean="0"/>
              <a:t>                *The anterior 2/3 tongue develops from  1</a:t>
            </a:r>
            <a:r>
              <a:rPr lang="en-US" baseline="30000" dirty="0" smtClean="0"/>
              <a:t>st</a:t>
            </a:r>
            <a:r>
              <a:rPr lang="en-US" dirty="0" smtClean="0"/>
              <a:t> bronchial arch.(Lingual nerve).</a:t>
            </a:r>
          </a:p>
          <a:p>
            <a:pPr>
              <a:buNone/>
            </a:pPr>
            <a:r>
              <a:rPr lang="en-US" dirty="0" smtClean="0"/>
              <a:t>                *The posterior 1/3 develop from 3</a:t>
            </a:r>
            <a:r>
              <a:rPr lang="en-US" baseline="30000" dirty="0" smtClean="0"/>
              <a:t>rd</a:t>
            </a:r>
            <a:r>
              <a:rPr lang="en-US" dirty="0" smtClean="0"/>
              <a:t> bronchial arch(</a:t>
            </a:r>
            <a:r>
              <a:rPr lang="en-US" dirty="0" err="1" smtClean="0"/>
              <a:t>glassopharyngeal</a:t>
            </a:r>
            <a:r>
              <a:rPr lang="en-US" dirty="0" smtClean="0"/>
              <a:t> nerve)</a:t>
            </a:r>
          </a:p>
          <a:p>
            <a:pPr>
              <a:buNone/>
            </a:pPr>
            <a:r>
              <a:rPr lang="en-US" dirty="0" smtClean="0"/>
              <a:t>                * and the most posterior part develop from 4</a:t>
            </a:r>
            <a:r>
              <a:rPr lang="en-US" baseline="30000" dirty="0" smtClean="0"/>
              <a:t>th</a:t>
            </a:r>
            <a:r>
              <a:rPr lang="en-US" dirty="0" smtClean="0"/>
              <a:t> arch which is supplied by  </a:t>
            </a:r>
          </a:p>
          <a:p>
            <a:pPr>
              <a:buNone/>
            </a:pPr>
            <a:r>
              <a:rPr lang="en-US" dirty="0" smtClean="0"/>
              <a:t>                    </a:t>
            </a:r>
            <a:r>
              <a:rPr lang="en-US" dirty="0" err="1" smtClean="0"/>
              <a:t>vagus</a:t>
            </a:r>
            <a:r>
              <a:rPr lang="en-US" dirty="0" smtClean="0"/>
              <a:t> nerve.</a:t>
            </a:r>
          </a:p>
          <a:p>
            <a:pPr>
              <a:buNone/>
            </a:pPr>
            <a:endParaRPr lang="en-US" dirty="0" smtClean="0"/>
          </a:p>
          <a:p>
            <a:pPr>
              <a:buNone/>
            </a:pPr>
            <a:r>
              <a:rPr lang="en-US" dirty="0" smtClean="0"/>
              <a:t>      Lymphatic drainage of tongue-</a:t>
            </a:r>
          </a:p>
          <a:p>
            <a:pPr>
              <a:buNone/>
            </a:pPr>
            <a:r>
              <a:rPr lang="en-US" dirty="0" smtClean="0"/>
              <a:t>               1.Apical vessels---to </a:t>
            </a:r>
            <a:r>
              <a:rPr lang="en-US" dirty="0" err="1" smtClean="0"/>
              <a:t>submental</a:t>
            </a:r>
            <a:r>
              <a:rPr lang="en-US" dirty="0" smtClean="0"/>
              <a:t> group</a:t>
            </a:r>
          </a:p>
          <a:p>
            <a:pPr>
              <a:buNone/>
            </a:pPr>
            <a:r>
              <a:rPr lang="en-US" dirty="0" smtClean="0"/>
              <a:t>               2.Central vessels-  </a:t>
            </a:r>
            <a:r>
              <a:rPr lang="en-US" dirty="0" err="1" smtClean="0"/>
              <a:t>toSubmandibular</a:t>
            </a:r>
            <a:r>
              <a:rPr lang="en-US" dirty="0" smtClean="0"/>
              <a:t> glands</a:t>
            </a:r>
          </a:p>
          <a:p>
            <a:pPr>
              <a:buNone/>
            </a:pPr>
            <a:r>
              <a:rPr lang="en-US" dirty="0" smtClean="0"/>
              <a:t>               3.Marginal vessels-to upper deep cervical</a:t>
            </a:r>
          </a:p>
          <a:p>
            <a:pPr>
              <a:buNone/>
            </a:pPr>
            <a:r>
              <a:rPr lang="en-US" dirty="0" smtClean="0"/>
              <a:t>               4.Basal vessels------to pharyngeal group</a:t>
            </a:r>
          </a:p>
          <a:p>
            <a:pPr>
              <a:buNone/>
            </a:pPr>
            <a:r>
              <a:rPr lang="en-US" dirty="0" smtClean="0"/>
              <a:t>      </a:t>
            </a:r>
            <a:r>
              <a:rPr lang="en-US" dirty="0" err="1" smtClean="0"/>
              <a:t>Lymphatics</a:t>
            </a:r>
            <a:r>
              <a:rPr lang="en-US" dirty="0" smtClean="0"/>
              <a:t> in the midline of </a:t>
            </a:r>
            <a:r>
              <a:rPr lang="en-US" dirty="0" err="1" smtClean="0"/>
              <a:t>tonue</a:t>
            </a:r>
            <a:r>
              <a:rPr lang="en-US" dirty="0" smtClean="0"/>
              <a:t> freely cross communicate with each other and </a:t>
            </a:r>
            <a:r>
              <a:rPr lang="en-US" dirty="0" err="1" smtClean="0"/>
              <a:t>so,spread</a:t>
            </a:r>
            <a:r>
              <a:rPr lang="en-US" dirty="0" smtClean="0"/>
              <a:t> of malignancy may involve lymph-nodes of both sides.</a:t>
            </a:r>
          </a:p>
          <a:p>
            <a:pPr>
              <a:buNone/>
            </a:pPr>
            <a:endParaRPr lang="en-US" dirty="0"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287963"/>
          </a:xfrm>
        </p:spPr>
        <p:txBody>
          <a:bodyPr/>
          <a:lstStyle/>
          <a:p>
            <a:pPr>
              <a:buNone/>
            </a:pPr>
            <a:r>
              <a:rPr lang="en-US" sz="2800" dirty="0" smtClean="0"/>
              <a:t>Blood supply-</a:t>
            </a:r>
          </a:p>
          <a:p>
            <a:pPr>
              <a:buNone/>
            </a:pPr>
            <a:r>
              <a:rPr lang="en-US" sz="2800" dirty="0" smtClean="0"/>
              <a:t>     </a:t>
            </a:r>
          </a:p>
          <a:p>
            <a:pPr>
              <a:buNone/>
            </a:pPr>
            <a:r>
              <a:rPr lang="en-US" sz="2800" dirty="0" smtClean="0"/>
              <a:t> The tongue receives its </a:t>
            </a:r>
            <a:r>
              <a:rPr lang="en-US" sz="2800" dirty="0" smtClean="0">
                <a:hlinkClick r:id="rId2" tooltip="Blood"/>
              </a:rPr>
              <a:t>blood</a:t>
            </a:r>
            <a:r>
              <a:rPr lang="en-US" sz="2800" dirty="0" smtClean="0"/>
              <a:t> supply primarily from the </a:t>
            </a:r>
            <a:r>
              <a:rPr lang="en-US" sz="2800" dirty="0" smtClean="0">
                <a:hlinkClick r:id="rId3" tooltip="Lingual artery"/>
              </a:rPr>
              <a:t>lingual artery</a:t>
            </a:r>
            <a:r>
              <a:rPr lang="en-US" sz="2800" dirty="0" smtClean="0"/>
              <a:t>, a branch of the </a:t>
            </a:r>
            <a:r>
              <a:rPr lang="en-US" sz="2800" dirty="0" smtClean="0">
                <a:hlinkClick r:id="rId4" tooltip="External carotid artery"/>
              </a:rPr>
              <a:t>external carotid artery</a:t>
            </a:r>
            <a:r>
              <a:rPr lang="en-US" sz="2800" dirty="0" smtClean="0"/>
              <a:t>. The </a:t>
            </a:r>
            <a:r>
              <a:rPr lang="en-US" sz="2800" dirty="0" smtClean="0">
                <a:hlinkClick r:id="rId5" tooltip="Lingual veins"/>
              </a:rPr>
              <a:t>lingual veins</a:t>
            </a:r>
            <a:r>
              <a:rPr lang="en-US" sz="2800" dirty="0" smtClean="0"/>
              <a:t>, drain into the </a:t>
            </a:r>
            <a:r>
              <a:rPr lang="en-US" sz="2800" dirty="0" smtClean="0">
                <a:hlinkClick r:id="rId6" tooltip="Internal jugular vein"/>
              </a:rPr>
              <a:t>internal jugular vein</a:t>
            </a:r>
            <a:r>
              <a:rPr lang="en-US" sz="2800" dirty="0" smtClean="0"/>
              <a:t>. The floor of the mouth also receives its blood supply from the lingual artery.</a:t>
            </a:r>
            <a:r>
              <a:rPr lang="en-US" sz="2800" baseline="30000" dirty="0" smtClean="0"/>
              <a:t>[</a:t>
            </a:r>
            <a:r>
              <a:rPr lang="en-US" sz="2800" dirty="0" smtClean="0"/>
              <a:t> There is also a secondary blood supply to the tongue from the </a:t>
            </a:r>
            <a:r>
              <a:rPr lang="en-US" sz="2800" dirty="0" err="1" smtClean="0">
                <a:hlinkClick r:id="rId7" tooltip="Tonsillar branch of the facial artery"/>
              </a:rPr>
              <a:t>tonsillar</a:t>
            </a:r>
            <a:r>
              <a:rPr lang="en-US" sz="2800" dirty="0" smtClean="0">
                <a:hlinkClick r:id="rId7" tooltip="Tonsillar branch of the facial artery"/>
              </a:rPr>
              <a:t> branch of the facial artery</a:t>
            </a:r>
            <a:r>
              <a:rPr lang="en-US" sz="2800" dirty="0" smtClean="0"/>
              <a:t> and the </a:t>
            </a:r>
            <a:r>
              <a:rPr lang="en-US" sz="2800" dirty="0" smtClean="0">
                <a:hlinkClick r:id="rId8" tooltip="Ascending pharyngeal artery"/>
              </a:rPr>
              <a:t>ascending pharyngeal artery</a:t>
            </a:r>
            <a:r>
              <a:rPr lang="en-US" sz="2800" dirty="0" smtClean="0"/>
              <a:t>.</a:t>
            </a:r>
          </a:p>
          <a:p>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Areas Anatomy Of The Tongue Anatomy Of Tongue Underside Tag Parts Of The Tongue Underside"/>
          <p:cNvPicPr>
            <a:picLocks noChangeAspect="1" noChangeArrowheads="1"/>
          </p:cNvPicPr>
          <p:nvPr/>
        </p:nvPicPr>
        <p:blipFill>
          <a:blip r:embed="rId2"/>
          <a:srcRect/>
          <a:stretch>
            <a:fillRect/>
          </a:stretch>
        </p:blipFill>
        <p:spPr bwMode="auto">
          <a:xfrm>
            <a:off x="1295400" y="232794"/>
            <a:ext cx="7463378" cy="6625206"/>
          </a:xfrm>
          <a:prstGeom prst="rect">
            <a:avLst/>
          </a:prstGeom>
          <a:noFill/>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Picture 2" descr="Image result for anatomy of tongue"/>
          <p:cNvPicPr>
            <a:picLocks noChangeAspect="1" noChangeArrowheads="1"/>
          </p:cNvPicPr>
          <p:nvPr/>
        </p:nvPicPr>
        <p:blipFill>
          <a:blip r:embed="rId2"/>
          <a:srcRect/>
          <a:stretch>
            <a:fillRect/>
          </a:stretch>
        </p:blipFill>
        <p:spPr bwMode="auto">
          <a:xfrm>
            <a:off x="457200" y="381000"/>
            <a:ext cx="8077200" cy="6477000"/>
          </a:xfrm>
          <a:prstGeom prst="rect">
            <a:avLst/>
          </a:prstGeom>
          <a:noFill/>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4" name="Picture 2" descr="Related image"/>
          <p:cNvPicPr>
            <a:picLocks noChangeAspect="1" noChangeArrowheads="1"/>
          </p:cNvPicPr>
          <p:nvPr/>
        </p:nvPicPr>
        <p:blipFill>
          <a:blip r:embed="rId2"/>
          <a:srcRect/>
          <a:stretch>
            <a:fillRect/>
          </a:stretch>
        </p:blipFill>
        <p:spPr bwMode="auto">
          <a:xfrm>
            <a:off x="533400" y="533400"/>
            <a:ext cx="7579427" cy="5789132"/>
          </a:xfrm>
          <a:prstGeom prst="rect">
            <a:avLst/>
          </a:prstGeom>
          <a:noFill/>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54762"/>
          </a:xfrm>
        </p:spPr>
        <p:txBody>
          <a:bodyPr>
            <a:normAutofit/>
          </a:bodyPr>
          <a:lstStyle/>
          <a:p>
            <a:r>
              <a:rPr lang="en-US" dirty="0" smtClean="0"/>
              <a:t>CARCINOMA OF TONGUE</a:t>
            </a:r>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364163"/>
          </a:xfrm>
        </p:spPr>
        <p:txBody>
          <a:bodyPr>
            <a:normAutofit/>
          </a:bodyPr>
          <a:lstStyle/>
          <a:p>
            <a:pPr>
              <a:buNone/>
            </a:pPr>
            <a:r>
              <a:rPr lang="en-US" dirty="0" smtClean="0"/>
              <a:t>Incidence-</a:t>
            </a:r>
          </a:p>
          <a:p>
            <a:pPr>
              <a:buNone/>
            </a:pPr>
            <a:r>
              <a:rPr lang="en-US" dirty="0" smtClean="0"/>
              <a:t>                 Equal in both sexes.</a:t>
            </a:r>
          </a:p>
          <a:p>
            <a:pPr>
              <a:buNone/>
            </a:pPr>
            <a:endParaRPr lang="en-US" dirty="0" smtClean="0"/>
          </a:p>
          <a:p>
            <a:pPr>
              <a:buNone/>
            </a:pPr>
            <a:r>
              <a:rPr lang="en-US" dirty="0" smtClean="0"/>
              <a:t>Etiology-</a:t>
            </a:r>
          </a:p>
          <a:p>
            <a:pPr>
              <a:buNone/>
            </a:pPr>
            <a:r>
              <a:rPr lang="en-US" dirty="0" smtClean="0"/>
              <a:t>                *</a:t>
            </a:r>
            <a:r>
              <a:rPr lang="en-US" dirty="0" err="1" smtClean="0"/>
              <a:t>Leukoplakia</a:t>
            </a:r>
            <a:endParaRPr lang="en-US" dirty="0" smtClean="0"/>
          </a:p>
          <a:p>
            <a:pPr>
              <a:buNone/>
            </a:pPr>
            <a:r>
              <a:rPr lang="en-US" dirty="0" smtClean="0"/>
              <a:t>                *</a:t>
            </a:r>
            <a:r>
              <a:rPr lang="en-US" dirty="0" err="1" smtClean="0"/>
              <a:t>Erythroplakia</a:t>
            </a:r>
            <a:endParaRPr lang="en-US" dirty="0" smtClean="0"/>
          </a:p>
          <a:p>
            <a:pPr>
              <a:buNone/>
            </a:pPr>
            <a:r>
              <a:rPr lang="en-US" dirty="0" smtClean="0"/>
              <a:t>                *All’s’</a:t>
            </a:r>
          </a:p>
          <a:p>
            <a:pPr>
              <a:buNone/>
            </a:pPr>
            <a:r>
              <a:rPr lang="en-US" dirty="0" smtClean="0"/>
              <a:t>                *Premalignant conditions</a:t>
            </a:r>
          </a:p>
          <a:p>
            <a:pPr>
              <a:buNone/>
            </a:pPr>
            <a:endParaRPr lang="en-US" dirty="0" smtClean="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rmAutofit fontScale="77500" lnSpcReduction="20000"/>
          </a:bodyPr>
          <a:lstStyle/>
          <a:p>
            <a:pPr>
              <a:buNone/>
            </a:pPr>
            <a:r>
              <a:rPr lang="en-US" dirty="0" smtClean="0"/>
              <a:t>Types  -Morphologically-</a:t>
            </a:r>
          </a:p>
          <a:p>
            <a:pPr>
              <a:buNone/>
            </a:pPr>
            <a:r>
              <a:rPr lang="en-US" dirty="0" smtClean="0"/>
              <a:t>                                    -Papillary</a:t>
            </a:r>
          </a:p>
          <a:p>
            <a:pPr>
              <a:buNone/>
            </a:pPr>
            <a:r>
              <a:rPr lang="en-US" dirty="0" smtClean="0"/>
              <a:t>                                    -Ulcerative-proliferative</a:t>
            </a:r>
          </a:p>
          <a:p>
            <a:pPr>
              <a:buNone/>
            </a:pPr>
            <a:r>
              <a:rPr lang="en-US" dirty="0" smtClean="0"/>
              <a:t>                                    -Fissure with </a:t>
            </a:r>
            <a:r>
              <a:rPr lang="en-US" dirty="0" err="1" smtClean="0"/>
              <a:t>induration</a:t>
            </a:r>
            <a:endParaRPr lang="en-US" dirty="0" smtClean="0"/>
          </a:p>
          <a:p>
            <a:pPr>
              <a:buNone/>
            </a:pPr>
            <a:r>
              <a:rPr lang="en-US" dirty="0" smtClean="0"/>
              <a:t>                                    -</a:t>
            </a:r>
            <a:r>
              <a:rPr lang="en-US" dirty="0" err="1" smtClean="0"/>
              <a:t>Lobulated</a:t>
            </a:r>
            <a:r>
              <a:rPr lang="en-US" dirty="0" smtClean="0"/>
              <a:t> </a:t>
            </a:r>
            <a:r>
              <a:rPr lang="en-US" dirty="0" err="1" smtClean="0"/>
              <a:t>indurated</a:t>
            </a:r>
            <a:r>
              <a:rPr lang="en-US" dirty="0" smtClean="0"/>
              <a:t> mass.</a:t>
            </a:r>
          </a:p>
          <a:p>
            <a:pPr>
              <a:buNone/>
            </a:pPr>
            <a:r>
              <a:rPr lang="en-US" dirty="0" smtClean="0"/>
              <a:t>             </a:t>
            </a:r>
            <a:r>
              <a:rPr lang="en-US" dirty="0" err="1" smtClean="0"/>
              <a:t>Histologically-Squamous</a:t>
            </a:r>
            <a:r>
              <a:rPr lang="en-US" dirty="0" smtClean="0"/>
              <a:t> cell carcinoma(common)</a:t>
            </a:r>
          </a:p>
          <a:p>
            <a:pPr>
              <a:buNone/>
            </a:pPr>
            <a:r>
              <a:rPr lang="en-US" dirty="0" smtClean="0"/>
              <a:t>                                    -</a:t>
            </a:r>
            <a:r>
              <a:rPr lang="en-US" dirty="0" err="1" smtClean="0"/>
              <a:t>Adenocarcinoma</a:t>
            </a:r>
            <a:r>
              <a:rPr lang="en-US" dirty="0" smtClean="0"/>
              <a:t> from minor salivary </a:t>
            </a:r>
          </a:p>
          <a:p>
            <a:pPr>
              <a:buNone/>
            </a:pPr>
            <a:r>
              <a:rPr lang="en-US" dirty="0" smtClean="0"/>
              <a:t>                                                                gland or mucus glands.</a:t>
            </a:r>
          </a:p>
          <a:p>
            <a:pPr>
              <a:buNone/>
            </a:pPr>
            <a:r>
              <a:rPr lang="en-US" dirty="0" smtClean="0"/>
              <a:t>                                    -Melanomas.</a:t>
            </a:r>
          </a:p>
          <a:p>
            <a:pPr>
              <a:buNone/>
            </a:pPr>
            <a:endParaRPr lang="en-US" dirty="0" smtClean="0"/>
          </a:p>
          <a:p>
            <a:pPr>
              <a:buNone/>
            </a:pPr>
            <a:r>
              <a:rPr lang="en-US" dirty="0" smtClean="0"/>
              <a:t>Sites– Lateral margin (commonest-47-50%)</a:t>
            </a:r>
          </a:p>
          <a:p>
            <a:pPr>
              <a:buNone/>
            </a:pPr>
            <a:r>
              <a:rPr lang="en-US" dirty="0" smtClean="0"/>
              <a:t>            Posterior third-  20%</a:t>
            </a:r>
          </a:p>
          <a:p>
            <a:pPr>
              <a:buNone/>
            </a:pPr>
            <a:r>
              <a:rPr lang="en-US" dirty="0" smtClean="0"/>
              <a:t>            Dorsum---------6.5%</a:t>
            </a:r>
          </a:p>
          <a:p>
            <a:pPr>
              <a:buNone/>
            </a:pPr>
            <a:r>
              <a:rPr lang="en-US" dirty="0" smtClean="0"/>
              <a:t>           Ventral  surface—9%</a:t>
            </a:r>
          </a:p>
          <a:p>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SUS X\Desktop\figure1-1024x685.jpg"/>
          <p:cNvPicPr>
            <a:picLocks noChangeAspect="1" noChangeArrowheads="1"/>
          </p:cNvPicPr>
          <p:nvPr/>
        </p:nvPicPr>
        <p:blipFill>
          <a:blip r:embed="rId2" cstate="print"/>
          <a:srcRect/>
          <a:stretch>
            <a:fillRect/>
          </a:stretch>
        </p:blipFill>
        <p:spPr bwMode="auto">
          <a:xfrm>
            <a:off x="381000" y="381000"/>
            <a:ext cx="3810000" cy="2362200"/>
          </a:xfrm>
          <a:prstGeom prst="rect">
            <a:avLst/>
          </a:prstGeom>
          <a:noFill/>
        </p:spPr>
      </p:pic>
      <p:pic>
        <p:nvPicPr>
          <p:cNvPr id="1027" name="Picture 3" descr="C:\Users\ASUS X\Desktop\images.jpg"/>
          <p:cNvPicPr>
            <a:picLocks noChangeAspect="1" noChangeArrowheads="1"/>
          </p:cNvPicPr>
          <p:nvPr/>
        </p:nvPicPr>
        <p:blipFill>
          <a:blip r:embed="rId3"/>
          <a:srcRect/>
          <a:stretch>
            <a:fillRect/>
          </a:stretch>
        </p:blipFill>
        <p:spPr bwMode="auto">
          <a:xfrm>
            <a:off x="4343400" y="457200"/>
            <a:ext cx="4419600" cy="2286000"/>
          </a:xfrm>
          <a:prstGeom prst="rect">
            <a:avLst/>
          </a:prstGeom>
          <a:noFill/>
        </p:spPr>
      </p:pic>
      <p:pic>
        <p:nvPicPr>
          <p:cNvPr id="1028" name="Picture 4" descr="C:\Users\ASUS X\Desktop\20071112-oral-cancer_small.jpg"/>
          <p:cNvPicPr>
            <a:picLocks noChangeAspect="1" noChangeArrowheads="1"/>
          </p:cNvPicPr>
          <p:nvPr/>
        </p:nvPicPr>
        <p:blipFill>
          <a:blip r:embed="rId4"/>
          <a:srcRect/>
          <a:stretch>
            <a:fillRect/>
          </a:stretch>
        </p:blipFill>
        <p:spPr bwMode="auto">
          <a:xfrm>
            <a:off x="304800" y="3048000"/>
            <a:ext cx="8382000" cy="3419475"/>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750" y="381000"/>
            <a:ext cx="8229600" cy="6248400"/>
          </a:xfrm>
        </p:spPr>
        <p:txBody>
          <a:bodyPr>
            <a:normAutofit fontScale="40000" lnSpcReduction="20000"/>
          </a:bodyPr>
          <a:lstStyle/>
          <a:p>
            <a:pPr algn="ctr">
              <a:buNone/>
            </a:pPr>
            <a:endParaRPr lang="en-US" b="1" u="sng" dirty="0" smtClean="0"/>
          </a:p>
          <a:p>
            <a:pPr algn="ctr">
              <a:buNone/>
            </a:pPr>
            <a:endParaRPr lang="en-US" b="1" u="sng" dirty="0" smtClean="0"/>
          </a:p>
          <a:p>
            <a:pPr algn="ctr">
              <a:buNone/>
            </a:pPr>
            <a:r>
              <a:rPr lang="en-US" sz="3800" b="1" dirty="0" smtClean="0"/>
              <a:t>       1. Premalignant conditions of oral cancers.</a:t>
            </a:r>
          </a:p>
          <a:p>
            <a:pPr algn="ctr">
              <a:buNone/>
            </a:pPr>
            <a:endParaRPr lang="en-US" sz="3800" b="1" dirty="0" smtClean="0"/>
          </a:p>
          <a:p>
            <a:pPr algn="ctr">
              <a:buNone/>
            </a:pPr>
            <a:r>
              <a:rPr lang="en-US" sz="3800" b="1" dirty="0" smtClean="0"/>
              <a:t>       2. TNM classification of oral cancers.</a:t>
            </a:r>
          </a:p>
          <a:p>
            <a:pPr algn="ctr">
              <a:buNone/>
            </a:pPr>
            <a:endParaRPr lang="en-US" sz="3800" b="1" dirty="0" smtClean="0"/>
          </a:p>
          <a:p>
            <a:pPr algn="ctr">
              <a:buNone/>
            </a:pPr>
            <a:r>
              <a:rPr lang="en-US" sz="3800" b="1" dirty="0" smtClean="0"/>
              <a:t>       3. Carcinoma cheek.</a:t>
            </a:r>
          </a:p>
          <a:p>
            <a:pPr algn="ctr">
              <a:buNone/>
            </a:pPr>
            <a:endParaRPr lang="en-US" sz="3800" b="1" dirty="0" smtClean="0"/>
          </a:p>
          <a:p>
            <a:pPr algn="ctr">
              <a:buNone/>
            </a:pPr>
            <a:r>
              <a:rPr lang="en-US" sz="3800" b="1" dirty="0" smtClean="0"/>
              <a:t>       4. Carcinoma tongue.</a:t>
            </a:r>
          </a:p>
          <a:p>
            <a:pPr algn="ctr">
              <a:buNone/>
            </a:pPr>
            <a:endParaRPr lang="en-US" sz="3800" b="1" dirty="0" smtClean="0"/>
          </a:p>
          <a:p>
            <a:pPr algn="ctr">
              <a:buNone/>
            </a:pPr>
            <a:r>
              <a:rPr lang="en-US" sz="3800" b="1" dirty="0" smtClean="0"/>
              <a:t>       5. Carcinoma lip.</a:t>
            </a:r>
          </a:p>
          <a:p>
            <a:pPr algn="ctr">
              <a:buNone/>
            </a:pPr>
            <a:endParaRPr lang="en-US" sz="3800" b="1" dirty="0" smtClean="0"/>
          </a:p>
          <a:p>
            <a:pPr algn="ctr">
              <a:buNone/>
            </a:pPr>
            <a:r>
              <a:rPr lang="en-US" sz="3800" b="1" dirty="0" smtClean="0"/>
              <a:t>       6. Carcinoma maxillary </a:t>
            </a:r>
            <a:r>
              <a:rPr lang="en-US" sz="3800" b="1" dirty="0" err="1" smtClean="0"/>
              <a:t>antrum</a:t>
            </a:r>
            <a:r>
              <a:rPr lang="en-US" sz="3800" b="1" dirty="0" smtClean="0"/>
              <a:t>.</a:t>
            </a:r>
          </a:p>
          <a:p>
            <a:pPr algn="ctr">
              <a:buNone/>
            </a:pPr>
            <a:endParaRPr lang="en-US" sz="3800" b="1" dirty="0" smtClean="0"/>
          </a:p>
          <a:p>
            <a:pPr algn="ctr">
              <a:buNone/>
            </a:pPr>
            <a:r>
              <a:rPr lang="en-US" sz="3800" b="1" dirty="0" smtClean="0"/>
              <a:t>       7. D/D  of ulcers  of  tongue.</a:t>
            </a:r>
          </a:p>
          <a:p>
            <a:pPr algn="ctr">
              <a:buNone/>
            </a:pPr>
            <a:endParaRPr lang="en-US" sz="3800" b="1" dirty="0" smtClean="0"/>
          </a:p>
          <a:p>
            <a:pPr algn="ctr">
              <a:buNone/>
            </a:pPr>
            <a:r>
              <a:rPr lang="en-US" sz="3800" b="1" dirty="0" smtClean="0"/>
              <a:t>       8. </a:t>
            </a:r>
            <a:r>
              <a:rPr lang="en-US" sz="3800" b="1" dirty="0" err="1" smtClean="0"/>
              <a:t>Odontomes</a:t>
            </a:r>
            <a:r>
              <a:rPr lang="en-US" sz="3800" b="1" dirty="0" smtClean="0"/>
              <a:t>.</a:t>
            </a:r>
          </a:p>
          <a:p>
            <a:pPr algn="ctr">
              <a:buNone/>
            </a:pPr>
            <a:endParaRPr lang="en-US" sz="3800" b="1" dirty="0" smtClean="0"/>
          </a:p>
          <a:p>
            <a:pPr algn="ctr">
              <a:buNone/>
            </a:pPr>
            <a:r>
              <a:rPr lang="en-US" sz="3800" b="1" dirty="0" smtClean="0"/>
              <a:t>       9. </a:t>
            </a:r>
            <a:r>
              <a:rPr lang="en-US" sz="3800" b="1" dirty="0" err="1" smtClean="0"/>
              <a:t>Epulis</a:t>
            </a:r>
            <a:r>
              <a:rPr lang="en-US" sz="3800" b="1" dirty="0" smtClean="0"/>
              <a:t>.</a:t>
            </a:r>
          </a:p>
          <a:p>
            <a:pPr algn="ctr">
              <a:buNone/>
            </a:pPr>
            <a:endParaRPr lang="en-US" sz="3800" b="1" dirty="0" smtClean="0"/>
          </a:p>
          <a:p>
            <a:pPr algn="ctr">
              <a:buNone/>
            </a:pPr>
            <a:r>
              <a:rPr lang="en-US" sz="3800" b="1" dirty="0" smtClean="0"/>
              <a:t>       10. Vincent angina.</a:t>
            </a:r>
          </a:p>
          <a:p>
            <a:pPr algn="ctr">
              <a:buNone/>
            </a:pPr>
            <a:endParaRPr lang="en-US" sz="3800" b="1" dirty="0" smtClean="0"/>
          </a:p>
          <a:p>
            <a:pPr algn="ctr">
              <a:buNone/>
            </a:pPr>
            <a:r>
              <a:rPr lang="en-US" sz="3800" b="1" dirty="0" smtClean="0"/>
              <a:t>       11. Median mental sinus.</a:t>
            </a:r>
          </a:p>
          <a:p>
            <a:pPr algn="ctr">
              <a:buNone/>
            </a:pPr>
            <a:endParaRPr lang="en-US" sz="3800" b="1" dirty="0" smtClean="0"/>
          </a:p>
          <a:p>
            <a:pPr algn="ctr">
              <a:buNone/>
            </a:pPr>
            <a:r>
              <a:rPr lang="en-US" sz="3800" b="1" dirty="0" smtClean="0"/>
              <a:t>       12. Cleft  lip  and  cleft  palate</a:t>
            </a:r>
            <a:endParaRPr lang="en-US" sz="3800" b="1"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211763"/>
          </a:xfrm>
        </p:spPr>
        <p:txBody>
          <a:bodyPr>
            <a:normAutofit fontScale="92500" lnSpcReduction="10000"/>
          </a:bodyPr>
          <a:lstStyle/>
          <a:p>
            <a:pPr algn="ctr">
              <a:buNone/>
            </a:pPr>
            <a:r>
              <a:rPr lang="en-US" u="sng" dirty="0" smtClean="0"/>
              <a:t>Presenting features-</a:t>
            </a:r>
          </a:p>
          <a:p>
            <a:pPr>
              <a:buFont typeface="Wingdings" pitchFamily="2" charset="2"/>
              <a:buChar char="v"/>
            </a:pPr>
            <a:r>
              <a:rPr lang="en-US" dirty="0" smtClean="0"/>
              <a:t>Excessive salivation</a:t>
            </a:r>
          </a:p>
          <a:p>
            <a:pPr>
              <a:buFont typeface="Wingdings" pitchFamily="2" charset="2"/>
              <a:buChar char="v"/>
            </a:pPr>
            <a:r>
              <a:rPr lang="en-US" dirty="0" smtClean="0"/>
              <a:t>Bleeding ulcer</a:t>
            </a:r>
          </a:p>
          <a:p>
            <a:pPr>
              <a:buFont typeface="Wingdings" pitchFamily="2" charset="2"/>
              <a:buChar char="v"/>
            </a:pPr>
            <a:r>
              <a:rPr lang="en-US" dirty="0" smtClean="0"/>
              <a:t>Pain over tongue</a:t>
            </a:r>
          </a:p>
          <a:p>
            <a:pPr>
              <a:buFont typeface="Wingdings" pitchFamily="2" charset="2"/>
              <a:buChar char="v"/>
            </a:pPr>
            <a:r>
              <a:rPr lang="en-US" dirty="0" smtClean="0"/>
              <a:t>Change in voice</a:t>
            </a:r>
          </a:p>
          <a:p>
            <a:pPr>
              <a:buFont typeface="Wingdings" pitchFamily="2" charset="2"/>
              <a:buChar char="v"/>
            </a:pPr>
            <a:r>
              <a:rPr lang="en-US" dirty="0" err="1" smtClean="0"/>
              <a:t>Ankyloglossia</a:t>
            </a:r>
            <a:endParaRPr lang="en-US" dirty="0" smtClean="0"/>
          </a:p>
          <a:p>
            <a:pPr>
              <a:buFont typeface="Wingdings" pitchFamily="2" charset="2"/>
              <a:buChar char="v"/>
            </a:pPr>
            <a:r>
              <a:rPr lang="en-US" dirty="0" err="1" smtClean="0"/>
              <a:t>Dysarticulation</a:t>
            </a:r>
            <a:endParaRPr lang="en-US" dirty="0" smtClean="0"/>
          </a:p>
          <a:p>
            <a:pPr>
              <a:buFont typeface="Wingdings" pitchFamily="2" charset="2"/>
              <a:buChar char="v"/>
            </a:pPr>
            <a:r>
              <a:rPr lang="en-US" dirty="0" err="1" smtClean="0"/>
              <a:t>Dysphagia</a:t>
            </a:r>
            <a:endParaRPr lang="en-US" dirty="0" smtClean="0"/>
          </a:p>
          <a:p>
            <a:pPr>
              <a:buFont typeface="Wingdings" pitchFamily="2" charset="2"/>
              <a:buChar char="v"/>
            </a:pPr>
            <a:r>
              <a:rPr lang="en-US" dirty="0" err="1" smtClean="0"/>
              <a:t>Foetor</a:t>
            </a:r>
            <a:r>
              <a:rPr lang="en-US" dirty="0" smtClean="0"/>
              <a:t> </a:t>
            </a:r>
            <a:r>
              <a:rPr lang="en-US" dirty="0" err="1" smtClean="0"/>
              <a:t>oris</a:t>
            </a:r>
            <a:endParaRPr lang="en-US" dirty="0" smtClean="0"/>
          </a:p>
          <a:p>
            <a:pPr>
              <a:buFont typeface="Wingdings" pitchFamily="2" charset="2"/>
              <a:buChar char="v"/>
            </a:pPr>
            <a:r>
              <a:rPr lang="en-US" dirty="0" smtClean="0"/>
              <a:t>Bilateral massive enlargement of lymph glands.</a:t>
            </a:r>
            <a:endParaRPr 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211763"/>
          </a:xfrm>
        </p:spPr>
        <p:txBody>
          <a:bodyPr>
            <a:normAutofit fontScale="92500" lnSpcReduction="20000"/>
          </a:bodyPr>
          <a:lstStyle/>
          <a:p>
            <a:pPr>
              <a:buNone/>
            </a:pPr>
            <a:r>
              <a:rPr lang="en-US" dirty="0" smtClean="0">
                <a:solidFill>
                  <a:srgbClr val="FF0000"/>
                </a:solidFill>
              </a:rPr>
              <a:t>Local spread-</a:t>
            </a:r>
          </a:p>
          <a:p>
            <a:pPr>
              <a:buNone/>
            </a:pPr>
            <a:r>
              <a:rPr lang="en-US" dirty="0" smtClean="0"/>
              <a:t>    *Ant.2/3 spread to </a:t>
            </a:r>
            <a:r>
              <a:rPr lang="en-US" dirty="0" err="1" smtClean="0"/>
              <a:t>muscles,floor</a:t>
            </a:r>
            <a:r>
              <a:rPr lang="en-US" dirty="0" smtClean="0"/>
              <a:t> of mouth &amp;</a:t>
            </a:r>
          </a:p>
          <a:p>
            <a:pPr>
              <a:buNone/>
            </a:pPr>
            <a:r>
              <a:rPr lang="en-US" dirty="0" smtClean="0"/>
              <a:t>                                mandible.</a:t>
            </a:r>
          </a:p>
          <a:p>
            <a:pPr>
              <a:buNone/>
            </a:pPr>
            <a:r>
              <a:rPr lang="en-US" dirty="0" smtClean="0"/>
              <a:t>    *Posterior1/3 spread to </a:t>
            </a:r>
            <a:r>
              <a:rPr lang="en-US" dirty="0" err="1" smtClean="0"/>
              <a:t>tonsil,pharynx,soft</a:t>
            </a:r>
            <a:endParaRPr lang="en-US" dirty="0" smtClean="0"/>
          </a:p>
          <a:p>
            <a:pPr>
              <a:buNone/>
            </a:pPr>
            <a:r>
              <a:rPr lang="en-US" dirty="0" smtClean="0"/>
              <a:t>                           </a:t>
            </a:r>
            <a:r>
              <a:rPr lang="en-US" dirty="0" err="1" smtClean="0"/>
              <a:t>palate,epiglottis</a:t>
            </a:r>
            <a:r>
              <a:rPr lang="en-US" dirty="0" smtClean="0"/>
              <a:t> and larynx.</a:t>
            </a:r>
          </a:p>
          <a:p>
            <a:pPr>
              <a:buNone/>
            </a:pPr>
            <a:r>
              <a:rPr lang="en-US" dirty="0" smtClean="0">
                <a:solidFill>
                  <a:srgbClr val="FF0000"/>
                </a:solidFill>
              </a:rPr>
              <a:t>Lymphatic spread</a:t>
            </a:r>
            <a:r>
              <a:rPr lang="en-US" dirty="0" smtClean="0"/>
              <a:t>-</a:t>
            </a:r>
          </a:p>
          <a:p>
            <a:pPr>
              <a:buNone/>
            </a:pPr>
            <a:r>
              <a:rPr lang="en-US" dirty="0" smtClean="0"/>
              <a:t>            It may spread to all lymph </a:t>
            </a:r>
          </a:p>
          <a:p>
            <a:pPr>
              <a:buNone/>
            </a:pPr>
            <a:r>
              <a:rPr lang="en-US" dirty="0" smtClean="0"/>
              <a:t>            node from level 1 to 4.</a:t>
            </a:r>
          </a:p>
          <a:p>
            <a:pPr>
              <a:buNone/>
            </a:pPr>
            <a:r>
              <a:rPr lang="en-US" dirty="0" smtClean="0">
                <a:solidFill>
                  <a:srgbClr val="FF0000"/>
                </a:solidFill>
              </a:rPr>
              <a:t>Blood spread </a:t>
            </a:r>
            <a:r>
              <a:rPr lang="en-US" dirty="0" smtClean="0"/>
              <a:t>–</a:t>
            </a:r>
          </a:p>
          <a:p>
            <a:pPr>
              <a:buNone/>
            </a:pPr>
            <a:r>
              <a:rPr lang="en-US" dirty="0" smtClean="0"/>
              <a:t>                   - It is not common compare to </a:t>
            </a:r>
          </a:p>
          <a:p>
            <a:pPr>
              <a:buNone/>
            </a:pPr>
            <a:r>
              <a:rPr lang="en-US" dirty="0" smtClean="0"/>
              <a:t>                      local &amp; lymphatic spread.</a:t>
            </a:r>
          </a:p>
          <a:p>
            <a:pPr>
              <a:buNone/>
            </a:pPr>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a:buNone/>
            </a:pPr>
            <a:r>
              <a:rPr lang="en-US" dirty="0" smtClean="0">
                <a:solidFill>
                  <a:srgbClr val="FF0000"/>
                </a:solidFill>
              </a:rPr>
              <a:t>Investigation</a:t>
            </a:r>
            <a:r>
              <a:rPr lang="en-US" dirty="0" smtClean="0"/>
              <a:t>-</a:t>
            </a:r>
          </a:p>
          <a:p>
            <a:pPr>
              <a:buNone/>
            </a:pPr>
            <a:r>
              <a:rPr lang="en-US" dirty="0" smtClean="0"/>
              <a:t>              1.Edge biopsy</a:t>
            </a:r>
          </a:p>
          <a:p>
            <a:pPr>
              <a:buNone/>
            </a:pPr>
            <a:r>
              <a:rPr lang="en-US" dirty="0" smtClean="0"/>
              <a:t>              2.FNAC of </a:t>
            </a:r>
            <a:r>
              <a:rPr lang="en-US" dirty="0" err="1" smtClean="0"/>
              <a:t>L.node</a:t>
            </a:r>
            <a:endParaRPr lang="en-US" dirty="0" smtClean="0"/>
          </a:p>
          <a:p>
            <a:pPr>
              <a:buNone/>
            </a:pPr>
            <a:r>
              <a:rPr lang="en-US" dirty="0" smtClean="0"/>
              <a:t>              3.Indirect and direct </a:t>
            </a:r>
            <a:r>
              <a:rPr lang="en-US" dirty="0" err="1" smtClean="0"/>
              <a:t>laryngoscopy</a:t>
            </a:r>
            <a:r>
              <a:rPr lang="en-US" dirty="0" smtClean="0"/>
              <a:t> to</a:t>
            </a:r>
          </a:p>
          <a:p>
            <a:pPr>
              <a:buNone/>
            </a:pPr>
            <a:r>
              <a:rPr lang="en-US" dirty="0" smtClean="0"/>
              <a:t>                     see posterior 1/3 of tongue.</a:t>
            </a:r>
          </a:p>
          <a:p>
            <a:pPr>
              <a:buNone/>
            </a:pPr>
            <a:r>
              <a:rPr lang="en-US" dirty="0" smtClean="0"/>
              <a:t>              4.CT scan to see extent of growth.</a:t>
            </a:r>
          </a:p>
          <a:p>
            <a:pPr>
              <a:buNone/>
            </a:pPr>
            <a:r>
              <a:rPr lang="en-US" dirty="0" smtClean="0"/>
              <a:t>              5.Chest X-ray to see bronchopneumonia.</a:t>
            </a:r>
          </a:p>
          <a:p>
            <a:pPr>
              <a:buNone/>
            </a:pPr>
            <a:r>
              <a:rPr lang="en-US" dirty="0" smtClean="0"/>
              <a:t>              6.All other routine examinations.</a:t>
            </a:r>
          </a:p>
          <a:p>
            <a:endParaRPr lang="en-US"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carcinoma tongue"/>
          <p:cNvPicPr>
            <a:picLocks noChangeAspect="1" noChangeArrowheads="1"/>
          </p:cNvPicPr>
          <p:nvPr/>
        </p:nvPicPr>
        <p:blipFill>
          <a:blip r:embed="rId2"/>
          <a:srcRect/>
          <a:stretch>
            <a:fillRect/>
          </a:stretch>
        </p:blipFill>
        <p:spPr bwMode="auto">
          <a:xfrm>
            <a:off x="380511" y="1143000"/>
            <a:ext cx="4170965" cy="4953000"/>
          </a:xfrm>
          <a:prstGeom prst="rect">
            <a:avLst/>
          </a:prstGeom>
          <a:noFill/>
        </p:spPr>
      </p:pic>
      <p:pic>
        <p:nvPicPr>
          <p:cNvPr id="3076" name="Picture 4" descr="Image result for carcinoma tongue"/>
          <p:cNvPicPr>
            <a:picLocks noChangeAspect="1" noChangeArrowheads="1"/>
          </p:cNvPicPr>
          <p:nvPr/>
        </p:nvPicPr>
        <p:blipFill>
          <a:blip r:embed="rId3"/>
          <a:srcRect/>
          <a:stretch>
            <a:fillRect/>
          </a:stretch>
        </p:blipFill>
        <p:spPr bwMode="auto">
          <a:xfrm>
            <a:off x="4846093" y="1143000"/>
            <a:ext cx="4094328" cy="4876800"/>
          </a:xfrm>
          <a:prstGeom prst="rect">
            <a:avLst/>
          </a:prstGeom>
          <a:noFill/>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r>
              <a:rPr lang="en-US" dirty="0" smtClean="0"/>
              <a:t>Treatment</a:t>
            </a:r>
            <a:endParaRPr lang="en-US" dirty="0"/>
          </a:p>
        </p:txBody>
      </p:sp>
      <p:sp>
        <p:nvSpPr>
          <p:cNvPr id="3" name="Content Placeholder 2"/>
          <p:cNvSpPr>
            <a:spLocks noGrp="1"/>
          </p:cNvSpPr>
          <p:nvPr>
            <p:ph idx="1"/>
          </p:nvPr>
        </p:nvSpPr>
        <p:spPr>
          <a:xfrm>
            <a:off x="457200" y="838200"/>
            <a:ext cx="8229600" cy="5287963"/>
          </a:xfrm>
        </p:spPr>
        <p:txBody>
          <a:bodyPr>
            <a:normAutofit fontScale="85000" lnSpcReduction="20000"/>
          </a:bodyPr>
          <a:lstStyle/>
          <a:p>
            <a:pPr>
              <a:buNone/>
            </a:pPr>
            <a:r>
              <a:rPr lang="en-US" dirty="0" smtClean="0"/>
              <a:t>              Surgery------Radiotherapy-----Chemotherapy</a:t>
            </a:r>
          </a:p>
          <a:p>
            <a:pPr>
              <a:buNone/>
            </a:pPr>
            <a:r>
              <a:rPr lang="en-US" dirty="0" smtClean="0"/>
              <a:t>                       </a:t>
            </a:r>
            <a:r>
              <a:rPr lang="en-US" dirty="0" smtClean="0">
                <a:solidFill>
                  <a:srgbClr val="FF0000"/>
                </a:solidFill>
              </a:rPr>
              <a:t>SURGERY-(Various types of surgery</a:t>
            </a:r>
            <a:r>
              <a:rPr lang="en-US" dirty="0" smtClean="0"/>
              <a:t>)</a:t>
            </a:r>
          </a:p>
          <a:p>
            <a:pPr>
              <a:buNone/>
            </a:pPr>
            <a:r>
              <a:rPr lang="en-US" dirty="0" smtClean="0"/>
              <a:t>1.Wide excision with 1cm.margin &amp;1cm depth as</a:t>
            </a:r>
          </a:p>
          <a:p>
            <a:pPr>
              <a:buNone/>
            </a:pPr>
            <a:r>
              <a:rPr lang="en-US" dirty="0" smtClean="0"/>
              <a:t>    done in case of carcinoma in situ or very small </a:t>
            </a:r>
          </a:p>
          <a:p>
            <a:pPr>
              <a:buNone/>
            </a:pPr>
            <a:r>
              <a:rPr lang="en-US" dirty="0" smtClean="0"/>
              <a:t>    </a:t>
            </a:r>
            <a:r>
              <a:rPr lang="en-US" dirty="0" err="1" smtClean="0"/>
              <a:t>tumour</a:t>
            </a:r>
            <a:r>
              <a:rPr lang="en-US" dirty="0" smtClean="0"/>
              <a:t>.</a:t>
            </a:r>
          </a:p>
          <a:p>
            <a:pPr>
              <a:buNone/>
            </a:pPr>
            <a:r>
              <a:rPr lang="en-US" dirty="0" smtClean="0"/>
              <a:t>2.Partial </a:t>
            </a:r>
            <a:r>
              <a:rPr lang="en-US" dirty="0" err="1" smtClean="0"/>
              <a:t>glossectomy</a:t>
            </a:r>
            <a:r>
              <a:rPr lang="en-US" dirty="0" smtClean="0"/>
              <a:t>-when lesion is less than 2cm and limited to lateral border of </a:t>
            </a:r>
            <a:r>
              <a:rPr lang="en-US" dirty="0" err="1" smtClean="0"/>
              <a:t>tongue.About</a:t>
            </a:r>
            <a:r>
              <a:rPr lang="en-US" dirty="0" smtClean="0"/>
              <a:t> 1/3 of anterior 2/3 of tongue is </a:t>
            </a:r>
            <a:r>
              <a:rPr lang="en-US" dirty="0" err="1" smtClean="0"/>
              <a:t>removed.This</a:t>
            </a:r>
            <a:r>
              <a:rPr lang="en-US" dirty="0" smtClean="0"/>
              <a:t> should include </a:t>
            </a:r>
            <a:r>
              <a:rPr lang="en-US" dirty="0" err="1" smtClean="0"/>
              <a:t>atleast</a:t>
            </a:r>
            <a:r>
              <a:rPr lang="en-US" dirty="0" smtClean="0"/>
              <a:t> 2cm of tissue away from the </a:t>
            </a:r>
            <a:r>
              <a:rPr lang="en-US" dirty="0" err="1" smtClean="0"/>
              <a:t>tumour</a:t>
            </a:r>
            <a:r>
              <a:rPr lang="en-US" dirty="0" smtClean="0"/>
              <a:t>.(Alternatively Radiotherapy can also be given)</a:t>
            </a:r>
          </a:p>
          <a:p>
            <a:pPr>
              <a:buNone/>
            </a:pPr>
            <a:r>
              <a:rPr lang="en-US" dirty="0" smtClean="0"/>
              <a:t>3.Hemiglossectomy-This refers to 50% removal of the </a:t>
            </a:r>
            <a:r>
              <a:rPr lang="en-US" dirty="0" err="1" smtClean="0"/>
              <a:t>tongue.This</a:t>
            </a:r>
            <a:r>
              <a:rPr lang="en-US" dirty="0" smtClean="0"/>
              <a:t> is indicated in radio-</a:t>
            </a:r>
            <a:r>
              <a:rPr lang="en-US" dirty="0" err="1" smtClean="0"/>
              <a:t>residual,radio</a:t>
            </a:r>
            <a:r>
              <a:rPr lang="en-US" dirty="0" smtClean="0"/>
              <a:t>-recurrent or where radiotherapy is not available.</a:t>
            </a:r>
          </a:p>
          <a:p>
            <a:pPr>
              <a:buNone/>
            </a:pPr>
            <a:endParaRPr lang="en-U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normAutofit fontScale="85000" lnSpcReduction="10000"/>
          </a:bodyPr>
          <a:lstStyle/>
          <a:p>
            <a:pPr>
              <a:buNone/>
            </a:pPr>
            <a:r>
              <a:rPr lang="en-US" dirty="0" smtClean="0"/>
              <a:t>4.Total </a:t>
            </a:r>
            <a:r>
              <a:rPr lang="en-US" dirty="0" err="1" smtClean="0"/>
              <a:t>glossectomy</a:t>
            </a:r>
            <a:r>
              <a:rPr lang="en-US" dirty="0" smtClean="0"/>
              <a:t>-Indications are same as </a:t>
            </a:r>
            <a:r>
              <a:rPr lang="en-US" dirty="0" err="1" smtClean="0"/>
              <a:t>above.In</a:t>
            </a:r>
            <a:r>
              <a:rPr lang="en-US" dirty="0" smtClean="0"/>
              <a:t> case </a:t>
            </a:r>
            <a:r>
              <a:rPr lang="en-US" dirty="0" err="1" smtClean="0"/>
              <a:t>tumour</a:t>
            </a:r>
            <a:r>
              <a:rPr lang="en-US" dirty="0" smtClean="0"/>
              <a:t> involving whole tongue ,initially radiotherapy is given followed by total </a:t>
            </a:r>
            <a:r>
              <a:rPr lang="en-US" dirty="0" err="1" smtClean="0"/>
              <a:t>glossectomy</a:t>
            </a:r>
            <a:r>
              <a:rPr lang="en-US" dirty="0" smtClean="0"/>
              <a:t>.</a:t>
            </a:r>
          </a:p>
          <a:p>
            <a:pPr>
              <a:buNone/>
            </a:pPr>
            <a:r>
              <a:rPr lang="en-US" dirty="0" smtClean="0"/>
              <a:t>     This operation carries high incidence of mortality and morbidity.</a:t>
            </a:r>
          </a:p>
          <a:p>
            <a:pPr>
              <a:buNone/>
            </a:pPr>
            <a:r>
              <a:rPr lang="en-US" dirty="0" smtClean="0"/>
              <a:t>5.Commando’s operation-indicated when carcinoma of tongue is fixed to the mandible with infiltration of floor of the mouth.</a:t>
            </a:r>
          </a:p>
          <a:p>
            <a:pPr>
              <a:buNone/>
            </a:pPr>
            <a:r>
              <a:rPr lang="en-US" dirty="0" smtClean="0"/>
              <a:t>      The operation includes-</a:t>
            </a:r>
          </a:p>
          <a:p>
            <a:pPr>
              <a:buNone/>
            </a:pPr>
            <a:r>
              <a:rPr lang="en-US" dirty="0" smtClean="0"/>
              <a:t>                        Hemi-</a:t>
            </a:r>
            <a:r>
              <a:rPr lang="en-US" dirty="0" err="1" smtClean="0"/>
              <a:t>glossectomy</a:t>
            </a:r>
            <a:r>
              <a:rPr lang="en-US" dirty="0" smtClean="0"/>
              <a:t>                                 </a:t>
            </a:r>
          </a:p>
          <a:p>
            <a:pPr>
              <a:buNone/>
            </a:pPr>
            <a:r>
              <a:rPr lang="en-US" dirty="0" smtClean="0"/>
              <a:t>                        Hemi-</a:t>
            </a:r>
            <a:r>
              <a:rPr lang="en-US" dirty="0" err="1" smtClean="0"/>
              <a:t>mandibulectomy</a:t>
            </a:r>
            <a:endParaRPr lang="en-US" dirty="0" smtClean="0"/>
          </a:p>
          <a:p>
            <a:pPr>
              <a:buNone/>
            </a:pPr>
            <a:r>
              <a:rPr lang="en-US" dirty="0" smtClean="0"/>
              <a:t>                        Removal of the floor of the mouth</a:t>
            </a:r>
          </a:p>
          <a:p>
            <a:pPr>
              <a:buNone/>
            </a:pPr>
            <a:r>
              <a:rPr lang="en-US" dirty="0" smtClean="0"/>
              <a:t>                 &amp;    Radical neck dissection.</a:t>
            </a:r>
          </a:p>
          <a:p>
            <a:endParaRPr lang="en-US"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40363"/>
          </a:xfrm>
        </p:spPr>
        <p:txBody>
          <a:bodyPr>
            <a:normAutofit lnSpcReduction="10000"/>
          </a:bodyPr>
          <a:lstStyle/>
          <a:p>
            <a:pPr>
              <a:buNone/>
            </a:pPr>
            <a:r>
              <a:rPr lang="en-US" sz="2800" u="sng" dirty="0" smtClean="0"/>
              <a:t>  TREATMENT OF METASTATIC LYMPH-NODE IN NECK</a:t>
            </a:r>
          </a:p>
          <a:p>
            <a:pPr>
              <a:buNone/>
            </a:pPr>
            <a:r>
              <a:rPr lang="en-US" sz="2400" dirty="0" smtClean="0"/>
              <a:t>These can be managed by both surgery as well by radiotherapy.</a:t>
            </a:r>
          </a:p>
          <a:p>
            <a:pPr>
              <a:buNone/>
            </a:pPr>
            <a:endParaRPr lang="en-US" sz="2400" dirty="0" smtClean="0"/>
          </a:p>
          <a:p>
            <a:pPr>
              <a:buNone/>
            </a:pPr>
            <a:r>
              <a:rPr lang="en-US" sz="2400" dirty="0" smtClean="0"/>
              <a:t>Radiotherapy can be given in all stages of </a:t>
            </a:r>
            <a:r>
              <a:rPr lang="en-US" sz="2400" dirty="0" err="1" smtClean="0"/>
              <a:t>secondaries</a:t>
            </a:r>
            <a:r>
              <a:rPr lang="en-US" sz="2400" dirty="0" smtClean="0"/>
              <a:t> in neck but main indication is large primary with neck nodes.</a:t>
            </a:r>
          </a:p>
          <a:p>
            <a:pPr>
              <a:buNone/>
            </a:pPr>
            <a:endParaRPr lang="en-US" sz="2400" dirty="0" smtClean="0"/>
          </a:p>
          <a:p>
            <a:pPr>
              <a:buNone/>
            </a:pPr>
            <a:r>
              <a:rPr lang="en-US" sz="2400" dirty="0" smtClean="0"/>
              <a:t>*If the general condition of the patient is </a:t>
            </a:r>
            <a:r>
              <a:rPr lang="en-US" sz="2400" dirty="0" err="1" smtClean="0"/>
              <a:t>good,with</a:t>
            </a:r>
            <a:r>
              <a:rPr lang="en-US" sz="2400" dirty="0" smtClean="0"/>
              <a:t> </a:t>
            </a:r>
            <a:r>
              <a:rPr lang="en-US" sz="2400" dirty="0" err="1" smtClean="0"/>
              <a:t>lymphnode</a:t>
            </a:r>
            <a:r>
              <a:rPr lang="en-US" sz="2400" dirty="0" smtClean="0"/>
              <a:t> hard &amp; mobile-commando’s operation can be done.</a:t>
            </a:r>
          </a:p>
          <a:p>
            <a:pPr>
              <a:buNone/>
            </a:pPr>
            <a:endParaRPr lang="en-US" sz="2400" dirty="0" smtClean="0"/>
          </a:p>
          <a:p>
            <a:pPr>
              <a:buNone/>
            </a:pPr>
            <a:endParaRPr lang="en-US" sz="2400" dirty="0" smtClean="0"/>
          </a:p>
          <a:p>
            <a:pPr>
              <a:buNone/>
            </a:pPr>
            <a:r>
              <a:rPr lang="en-US" sz="2400" dirty="0" smtClean="0"/>
              <a:t>*if RND has to be done on both </a:t>
            </a:r>
            <a:r>
              <a:rPr lang="en-US" sz="2400" dirty="0" err="1" smtClean="0"/>
              <a:t>side,The</a:t>
            </a:r>
            <a:r>
              <a:rPr lang="en-US" sz="2400" dirty="0" smtClean="0"/>
              <a:t> IJV should be preserved </a:t>
            </a:r>
            <a:r>
              <a:rPr lang="en-US" sz="2400" dirty="0" err="1" smtClean="0"/>
              <a:t>atleast</a:t>
            </a:r>
            <a:r>
              <a:rPr lang="en-US" sz="2400" dirty="0" smtClean="0"/>
              <a:t> on one side.</a:t>
            </a:r>
          </a:p>
          <a:p>
            <a:pPr>
              <a:buNone/>
            </a:pPr>
            <a:r>
              <a:rPr lang="en-US" sz="2400" dirty="0" smtClean="0"/>
              <a:t>   </a:t>
            </a:r>
            <a:r>
              <a:rPr lang="en-US" sz="2400" dirty="0" err="1" smtClean="0"/>
              <a:t>Alternatively,radiotherapy</a:t>
            </a:r>
            <a:r>
              <a:rPr lang="en-US" sz="2400" dirty="0" smtClean="0"/>
              <a:t> is another choice.</a:t>
            </a:r>
            <a:endParaRPr lang="en-US" sz="2400"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364163"/>
          </a:xfrm>
        </p:spPr>
        <p:txBody>
          <a:bodyPr>
            <a:normAutofit fontScale="70000" lnSpcReduction="20000"/>
          </a:bodyPr>
          <a:lstStyle/>
          <a:p>
            <a:r>
              <a:rPr lang="en-US" b="1" dirty="0" smtClean="0"/>
              <a:t>Radiation Therapy</a:t>
            </a:r>
            <a:endParaRPr lang="en-US" dirty="0" smtClean="0"/>
          </a:p>
          <a:p>
            <a:pPr>
              <a:buNone/>
            </a:pPr>
            <a:endParaRPr lang="en-US" dirty="0" smtClean="0"/>
          </a:p>
          <a:p>
            <a:pPr>
              <a:buNone/>
            </a:pPr>
            <a:endParaRPr lang="en-US" dirty="0" smtClean="0"/>
          </a:p>
          <a:p>
            <a:pPr>
              <a:buNone/>
            </a:pPr>
            <a:r>
              <a:rPr lang="en-US" dirty="0" smtClean="0"/>
              <a:t>    Radiation therapy, including </a:t>
            </a:r>
            <a:r>
              <a:rPr lang="en-US" dirty="0" smtClean="0">
                <a:hlinkClick r:id="rId2"/>
              </a:rPr>
              <a:t>intensity modulated radiation therapy</a:t>
            </a:r>
            <a:r>
              <a:rPr lang="en-US" dirty="0" smtClean="0"/>
              <a:t>, stops cancer cells from dividing and slows the growth of the tumor. Radiotherapy also destroys cancer cells and can shrink or eliminate tumors. Intensity modulated radiation therapy allows the use of more effective radiation doses with fewer side effects than conventional radiotherapy techniques.</a:t>
            </a:r>
          </a:p>
          <a:p>
            <a:endParaRPr lang="en-US" dirty="0" smtClean="0"/>
          </a:p>
          <a:p>
            <a:r>
              <a:rPr lang="en-US" dirty="0" smtClean="0"/>
              <a:t>Radiation therapy involves 5-6 weeks of daily treatments.</a:t>
            </a:r>
          </a:p>
          <a:p>
            <a:endParaRPr lang="en-US" dirty="0" smtClean="0"/>
          </a:p>
          <a:p>
            <a:r>
              <a:rPr lang="en-US" dirty="0" smtClean="0"/>
              <a:t>Radiotherapy can be given in all stages of </a:t>
            </a:r>
            <a:r>
              <a:rPr lang="en-US" dirty="0" err="1" smtClean="0"/>
              <a:t>secondaries</a:t>
            </a:r>
            <a:r>
              <a:rPr lang="en-US" dirty="0" smtClean="0"/>
              <a:t> in neck but its main indication is a large primary  </a:t>
            </a:r>
            <a:r>
              <a:rPr lang="en-US" dirty="0" err="1" smtClean="0"/>
              <a:t>tumour</a:t>
            </a:r>
            <a:r>
              <a:rPr lang="en-US" dirty="0" smtClean="0"/>
              <a:t> with neck nodes.</a:t>
            </a:r>
          </a:p>
          <a:p>
            <a:pPr>
              <a:buNone/>
            </a:pP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a:buNone/>
            </a:pPr>
            <a:r>
              <a:rPr lang="en-US" b="1" dirty="0" smtClean="0"/>
              <a:t>Chemotherapy</a:t>
            </a:r>
            <a:endParaRPr lang="en-US" dirty="0" smtClean="0"/>
          </a:p>
          <a:p>
            <a:r>
              <a:rPr lang="en-US" dirty="0" smtClean="0"/>
              <a:t>Chemotherapy is prescribed for different reasons:</a:t>
            </a:r>
          </a:p>
          <a:p>
            <a:r>
              <a:rPr lang="en-US" dirty="0" smtClean="0"/>
              <a:t>Together with radiotherapy as an alternative to surgery (called chemo-  radiation)</a:t>
            </a:r>
          </a:p>
          <a:p>
            <a:r>
              <a:rPr lang="en-US" dirty="0" smtClean="0"/>
              <a:t>After surgery to decrease the risk of the cancer returning</a:t>
            </a:r>
          </a:p>
          <a:p>
            <a:r>
              <a:rPr lang="en-US" dirty="0" smtClean="0"/>
              <a:t>To slow the growth of a tumor and control symptoms when the cancer cannot be cured (palliative treatment)</a:t>
            </a:r>
          </a:p>
          <a:p>
            <a:endParaRPr lang="en-US"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smtClean="0"/>
              <a:t>CAUSE OF DEATH </a:t>
            </a:r>
            <a:endParaRPr lang="en-US" dirty="0"/>
          </a:p>
        </p:txBody>
      </p:sp>
      <p:sp>
        <p:nvSpPr>
          <p:cNvPr id="3" name="Content Placeholder 2"/>
          <p:cNvSpPr>
            <a:spLocks noGrp="1"/>
          </p:cNvSpPr>
          <p:nvPr>
            <p:ph idx="1"/>
          </p:nvPr>
        </p:nvSpPr>
        <p:spPr>
          <a:xfrm>
            <a:off x="457200" y="990600"/>
            <a:ext cx="8229600" cy="5135563"/>
          </a:xfrm>
        </p:spPr>
        <p:txBody>
          <a:bodyPr>
            <a:normAutofit fontScale="92500"/>
          </a:bodyPr>
          <a:lstStyle/>
          <a:p>
            <a:pPr>
              <a:buNone/>
            </a:pPr>
            <a:endParaRPr lang="en-US" dirty="0" smtClean="0"/>
          </a:p>
          <a:p>
            <a:pPr>
              <a:buNone/>
            </a:pPr>
            <a:r>
              <a:rPr lang="en-US" dirty="0" smtClean="0"/>
              <a:t>1.RECURRENT ASPIRATIONAL PNEUMONIA</a:t>
            </a:r>
          </a:p>
          <a:p>
            <a:pPr>
              <a:buNone/>
            </a:pPr>
            <a:endParaRPr lang="en-US" dirty="0" smtClean="0"/>
          </a:p>
          <a:p>
            <a:pPr>
              <a:buNone/>
            </a:pPr>
            <a:r>
              <a:rPr lang="en-US" dirty="0" smtClean="0"/>
              <a:t>2.Gross local  recurrence ,</a:t>
            </a:r>
            <a:r>
              <a:rPr lang="en-US" dirty="0" err="1" smtClean="0"/>
              <a:t>fungation</a:t>
            </a:r>
            <a:r>
              <a:rPr lang="en-US" dirty="0" smtClean="0"/>
              <a:t> ,ulceration &amp;</a:t>
            </a:r>
          </a:p>
          <a:p>
            <a:pPr>
              <a:buNone/>
            </a:pPr>
            <a:r>
              <a:rPr lang="en-US" dirty="0" smtClean="0"/>
              <a:t>    </a:t>
            </a:r>
            <a:r>
              <a:rPr lang="en-US" dirty="0" err="1" smtClean="0"/>
              <a:t>cachexia</a:t>
            </a:r>
            <a:r>
              <a:rPr lang="en-US" dirty="0" smtClean="0"/>
              <a:t>.</a:t>
            </a:r>
          </a:p>
          <a:p>
            <a:pPr>
              <a:buNone/>
            </a:pPr>
            <a:endParaRPr lang="en-US" dirty="0" smtClean="0"/>
          </a:p>
          <a:p>
            <a:pPr>
              <a:buNone/>
            </a:pPr>
            <a:r>
              <a:rPr lang="en-US" dirty="0" smtClean="0"/>
              <a:t>3.Uncontrolled  hemorrhage from growth.</a:t>
            </a:r>
          </a:p>
          <a:p>
            <a:pPr>
              <a:buNone/>
            </a:pPr>
            <a:endParaRPr lang="en-US" dirty="0" smtClean="0"/>
          </a:p>
          <a:p>
            <a:pPr>
              <a:buNone/>
            </a:pPr>
            <a:r>
              <a:rPr lang="en-US" dirty="0" smtClean="0"/>
              <a:t>                                  *********</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PRE MALIGNANT CONDITIONS FOR ORAL CANCERS</a:t>
            </a:r>
            <a:endParaRPr lang="en-US" dirty="0"/>
          </a:p>
        </p:txBody>
      </p:sp>
      <p:sp>
        <p:nvSpPr>
          <p:cNvPr id="3" name="Content Placeholder 2"/>
          <p:cNvSpPr>
            <a:spLocks noGrp="1"/>
          </p:cNvSpPr>
          <p:nvPr>
            <p:ph idx="1"/>
          </p:nvPr>
        </p:nvSpPr>
        <p:spPr/>
        <p:txBody>
          <a:bodyPr>
            <a:normAutofit lnSpcReduction="10000"/>
          </a:bodyPr>
          <a:lstStyle/>
          <a:p>
            <a:pPr>
              <a:buNone/>
            </a:pPr>
            <a:r>
              <a:rPr lang="en-US" dirty="0" smtClean="0"/>
              <a:t>  </a:t>
            </a:r>
            <a:r>
              <a:rPr lang="en-US" b="1" dirty="0" smtClean="0"/>
              <a:t>1.Leukoplakia</a:t>
            </a:r>
          </a:p>
          <a:p>
            <a:pPr>
              <a:buNone/>
            </a:pPr>
            <a:r>
              <a:rPr lang="en-US" b="1" dirty="0" smtClean="0"/>
              <a:t>  2.Erythroplakia</a:t>
            </a:r>
          </a:p>
          <a:p>
            <a:pPr>
              <a:buNone/>
            </a:pPr>
            <a:r>
              <a:rPr lang="en-US" b="1" dirty="0" smtClean="0"/>
              <a:t>  3.Submucus fibrosis</a:t>
            </a:r>
          </a:p>
          <a:p>
            <a:pPr>
              <a:buNone/>
            </a:pPr>
            <a:r>
              <a:rPr lang="en-US" b="1" dirty="0" smtClean="0"/>
              <a:t>  4.Papilloma of tongue/cheek</a:t>
            </a:r>
          </a:p>
          <a:p>
            <a:pPr>
              <a:buNone/>
            </a:pPr>
            <a:r>
              <a:rPr lang="en-US" b="1" dirty="0" smtClean="0"/>
              <a:t>  5.Chronic </a:t>
            </a:r>
            <a:r>
              <a:rPr lang="en-US" b="1" dirty="0" err="1" smtClean="0"/>
              <a:t>hyperplastic</a:t>
            </a:r>
            <a:r>
              <a:rPr lang="en-US" b="1" dirty="0" smtClean="0"/>
              <a:t> </a:t>
            </a:r>
            <a:r>
              <a:rPr lang="en-US" b="1" dirty="0" err="1" smtClean="0"/>
              <a:t>candidiasis</a:t>
            </a:r>
            <a:endParaRPr lang="en-US" b="1" dirty="0" smtClean="0"/>
          </a:p>
          <a:p>
            <a:pPr>
              <a:buNone/>
            </a:pPr>
            <a:r>
              <a:rPr lang="en-US" b="1" dirty="0" smtClean="0"/>
              <a:t>  6.Syphilytic </a:t>
            </a:r>
            <a:r>
              <a:rPr lang="en-US" b="1" dirty="0" err="1" smtClean="0"/>
              <a:t>glossitis</a:t>
            </a:r>
            <a:endParaRPr lang="en-US" b="1" dirty="0" smtClean="0"/>
          </a:p>
          <a:p>
            <a:pPr>
              <a:buNone/>
            </a:pPr>
            <a:r>
              <a:rPr lang="en-US" b="1" dirty="0" smtClean="0"/>
              <a:t>  7.Discoid lupus </a:t>
            </a:r>
            <a:r>
              <a:rPr lang="en-US" b="1" dirty="0" err="1" smtClean="0"/>
              <a:t>erythematosis</a:t>
            </a:r>
            <a:endParaRPr lang="en-US" b="1" dirty="0" smtClean="0"/>
          </a:p>
          <a:p>
            <a:pPr>
              <a:buNone/>
            </a:pPr>
            <a:r>
              <a:rPr lang="en-US" b="1" dirty="0" smtClean="0"/>
              <a:t>  8.Dyskeratosis </a:t>
            </a:r>
            <a:r>
              <a:rPr lang="en-US" b="1" dirty="0" err="1" smtClean="0"/>
              <a:t>congenita</a:t>
            </a:r>
            <a:endParaRPr lang="en-US" b="1"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smtClean="0"/>
          </a:p>
          <a:p>
            <a:pPr>
              <a:buNone/>
            </a:pPr>
            <a:endParaRPr lang="en-US" sz="4400" dirty="0" smtClean="0"/>
          </a:p>
          <a:p>
            <a:pPr>
              <a:buNone/>
            </a:pPr>
            <a:r>
              <a:rPr lang="en-US" sz="4400" dirty="0" smtClean="0"/>
              <a:t>            </a:t>
            </a:r>
            <a:r>
              <a:rPr lang="en-US" sz="4400" dirty="0" smtClean="0">
                <a:solidFill>
                  <a:srgbClr val="FF0000"/>
                </a:solidFill>
              </a:rPr>
              <a:t>CARCINOMA  OF LIP</a:t>
            </a:r>
            <a:endParaRPr lang="en-US" sz="4400" dirty="0">
              <a:solidFill>
                <a:srgbClr val="FF0000"/>
              </a:solidFill>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CARCINOMA OF LIP</a:t>
            </a:r>
            <a:endParaRPr lang="en-US" dirty="0"/>
          </a:p>
        </p:txBody>
      </p:sp>
      <p:sp>
        <p:nvSpPr>
          <p:cNvPr id="3" name="Content Placeholder 2"/>
          <p:cNvSpPr>
            <a:spLocks noGrp="1"/>
          </p:cNvSpPr>
          <p:nvPr>
            <p:ph idx="1"/>
          </p:nvPr>
        </p:nvSpPr>
        <p:spPr/>
        <p:txBody>
          <a:bodyPr>
            <a:normAutofit fontScale="85000" lnSpcReduction="20000"/>
          </a:bodyPr>
          <a:lstStyle/>
          <a:p>
            <a:pPr>
              <a:buFont typeface="Wingdings" pitchFamily="2" charset="2"/>
              <a:buChar char="v"/>
            </a:pPr>
            <a:r>
              <a:rPr lang="en-US" dirty="0" smtClean="0"/>
              <a:t>Incidence is 10-12%</a:t>
            </a:r>
          </a:p>
          <a:p>
            <a:pPr>
              <a:buFont typeface="Wingdings" pitchFamily="2" charset="2"/>
              <a:buChar char="v"/>
            </a:pPr>
            <a:r>
              <a:rPr lang="en-US" dirty="0" smtClean="0"/>
              <a:t>Common in men 90%</a:t>
            </a:r>
          </a:p>
          <a:p>
            <a:pPr>
              <a:buFont typeface="Wingdings" pitchFamily="2" charset="2"/>
              <a:buChar char="v"/>
            </a:pPr>
            <a:r>
              <a:rPr lang="en-US" dirty="0" smtClean="0"/>
              <a:t>Common in lower lip 90%</a:t>
            </a:r>
          </a:p>
          <a:p>
            <a:pPr>
              <a:buNone/>
            </a:pPr>
            <a:r>
              <a:rPr lang="en-US" dirty="0" smtClean="0"/>
              <a:t>Causes-</a:t>
            </a:r>
          </a:p>
          <a:p>
            <a:pPr>
              <a:buNone/>
            </a:pPr>
            <a:r>
              <a:rPr lang="en-US" dirty="0" smtClean="0"/>
              <a:t>  1.Ultraviolet rays</a:t>
            </a:r>
          </a:p>
          <a:p>
            <a:pPr>
              <a:buNone/>
            </a:pPr>
            <a:r>
              <a:rPr lang="en-US" dirty="0" smtClean="0"/>
              <a:t>  2.Smoking</a:t>
            </a:r>
          </a:p>
          <a:p>
            <a:pPr>
              <a:buNone/>
            </a:pPr>
            <a:r>
              <a:rPr lang="en-US" dirty="0" smtClean="0"/>
              <a:t>  3.Agriculturist who are exposed to Sun rays</a:t>
            </a:r>
          </a:p>
          <a:p>
            <a:pPr>
              <a:buNone/>
            </a:pPr>
            <a:r>
              <a:rPr lang="en-US" dirty="0" smtClean="0"/>
              <a:t>     hence it is also called COUNTRYMEN’S LIP</a:t>
            </a:r>
          </a:p>
          <a:p>
            <a:pPr>
              <a:buNone/>
            </a:pPr>
            <a:r>
              <a:rPr lang="en-US" dirty="0" smtClean="0"/>
              <a:t>  4.Khaini chewers(mixture of </a:t>
            </a:r>
            <a:r>
              <a:rPr lang="en-US" dirty="0" err="1" smtClean="0"/>
              <a:t>tobacco+lime</a:t>
            </a:r>
            <a:r>
              <a:rPr lang="en-US" dirty="0" smtClean="0"/>
              <a:t>)</a:t>
            </a:r>
          </a:p>
          <a:p>
            <a:pPr>
              <a:buNone/>
            </a:pPr>
            <a:r>
              <a:rPr lang="en-US" dirty="0" smtClean="0"/>
              <a:t>Histology-commonly it is a well differentiated </a:t>
            </a:r>
            <a:r>
              <a:rPr lang="en-US" dirty="0" err="1" smtClean="0"/>
              <a:t>squmous</a:t>
            </a:r>
            <a:r>
              <a:rPr lang="en-US" dirty="0" smtClean="0"/>
              <a:t> cell carcinoma</a:t>
            </a:r>
            <a:endParaRPr lang="en-US"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364163"/>
          </a:xfrm>
        </p:spPr>
        <p:txBody>
          <a:bodyPr>
            <a:normAutofit/>
          </a:bodyPr>
          <a:lstStyle/>
          <a:p>
            <a:pPr>
              <a:buNone/>
            </a:pPr>
            <a:r>
              <a:rPr lang="en-US" dirty="0" smtClean="0">
                <a:solidFill>
                  <a:srgbClr val="FF0000"/>
                </a:solidFill>
              </a:rPr>
              <a:t>Clinical features-</a:t>
            </a:r>
          </a:p>
          <a:p>
            <a:pPr>
              <a:buNone/>
            </a:pPr>
            <a:endParaRPr lang="en-US" dirty="0" smtClean="0"/>
          </a:p>
          <a:p>
            <a:pPr>
              <a:buNone/>
            </a:pPr>
            <a:r>
              <a:rPr lang="en-US" dirty="0" smtClean="0"/>
              <a:t>1.Non healing painless progressive ulcer</a:t>
            </a:r>
          </a:p>
          <a:p>
            <a:pPr>
              <a:buNone/>
            </a:pPr>
            <a:r>
              <a:rPr lang="en-US" dirty="0" smtClean="0"/>
              <a:t>2.Everted edge with </a:t>
            </a:r>
            <a:r>
              <a:rPr lang="en-US" dirty="0" err="1" smtClean="0"/>
              <a:t>induration</a:t>
            </a:r>
            <a:endParaRPr lang="en-US" dirty="0" smtClean="0"/>
          </a:p>
          <a:p>
            <a:pPr>
              <a:buNone/>
            </a:pPr>
            <a:r>
              <a:rPr lang="en-US" dirty="0" smtClean="0"/>
              <a:t>3.Growth moves with lip.</a:t>
            </a:r>
          </a:p>
          <a:p>
            <a:pPr>
              <a:buNone/>
            </a:pPr>
            <a:r>
              <a:rPr lang="en-US" dirty="0" smtClean="0"/>
              <a:t>4.Submental,submandibular or deep cervical</a:t>
            </a:r>
          </a:p>
          <a:p>
            <a:pPr>
              <a:buNone/>
            </a:pPr>
            <a:r>
              <a:rPr lang="en-US" dirty="0" smtClean="0"/>
              <a:t>    nodes may be palpable.</a:t>
            </a:r>
          </a:p>
          <a:p>
            <a:pPr>
              <a:buNone/>
            </a:pPr>
            <a:r>
              <a:rPr lang="en-US" dirty="0" smtClean="0"/>
              <a:t>5.Fungation, bleeding may be seen.</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lstStyle/>
          <a:p>
            <a:pPr>
              <a:buNone/>
            </a:pPr>
            <a:r>
              <a:rPr lang="en-US" dirty="0" smtClean="0">
                <a:solidFill>
                  <a:srgbClr val="FF0000"/>
                </a:solidFill>
              </a:rPr>
              <a:t>D/D-</a:t>
            </a:r>
          </a:p>
          <a:p>
            <a:pPr>
              <a:buNone/>
            </a:pPr>
            <a:r>
              <a:rPr lang="en-US" dirty="0" smtClean="0"/>
              <a:t>1.Keratoacanthoma(</a:t>
            </a:r>
            <a:r>
              <a:rPr lang="en-US" dirty="0" err="1" smtClean="0"/>
              <a:t>cuteneous</a:t>
            </a:r>
            <a:r>
              <a:rPr lang="en-US" dirty="0" smtClean="0"/>
              <a:t> </a:t>
            </a:r>
            <a:r>
              <a:rPr lang="en-US" dirty="0" err="1" smtClean="0"/>
              <a:t>tumour</a:t>
            </a:r>
            <a:r>
              <a:rPr lang="en-US" dirty="0" smtClean="0"/>
              <a:t> arising from hair follicle on lip)</a:t>
            </a:r>
          </a:p>
          <a:p>
            <a:pPr>
              <a:buNone/>
            </a:pPr>
            <a:r>
              <a:rPr lang="en-US" dirty="0" smtClean="0"/>
              <a:t>2.Basal cell carcinoma</a:t>
            </a:r>
          </a:p>
          <a:p>
            <a:pPr>
              <a:buNone/>
            </a:pPr>
            <a:r>
              <a:rPr lang="en-US" dirty="0" smtClean="0"/>
              <a:t>3.Minor salivary gland </a:t>
            </a:r>
            <a:r>
              <a:rPr lang="en-US" dirty="0" err="1" smtClean="0"/>
              <a:t>tumour</a:t>
            </a:r>
            <a:endParaRPr lang="en-US" dirty="0" smtClean="0"/>
          </a:p>
          <a:p>
            <a:pPr>
              <a:buNone/>
            </a:pPr>
            <a:r>
              <a:rPr lang="en-US" dirty="0" smtClean="0"/>
              <a:t>4.Extension of </a:t>
            </a:r>
            <a:r>
              <a:rPr lang="en-US" dirty="0" err="1" smtClean="0"/>
              <a:t>Ca.cheek</a:t>
            </a:r>
            <a:r>
              <a:rPr lang="en-US" dirty="0" smtClean="0"/>
              <a:t> on lip.</a:t>
            </a:r>
          </a:p>
          <a:p>
            <a:pPr>
              <a:buNone/>
            </a:pPr>
            <a:r>
              <a:rPr lang="en-US" dirty="0" smtClean="0">
                <a:solidFill>
                  <a:srgbClr val="FF0000"/>
                </a:solidFill>
              </a:rPr>
              <a:t>Diagnosis-</a:t>
            </a:r>
          </a:p>
          <a:p>
            <a:pPr>
              <a:buNone/>
            </a:pPr>
            <a:r>
              <a:rPr lang="en-US" dirty="0" smtClean="0"/>
              <a:t>1.Edge biopsy</a:t>
            </a:r>
          </a:p>
          <a:p>
            <a:pPr>
              <a:buNone/>
            </a:pPr>
            <a:r>
              <a:rPr lang="en-US" dirty="0" smtClean="0"/>
              <a:t>2.FNAC of node</a:t>
            </a:r>
          </a:p>
          <a:p>
            <a:endParaRPr lang="en-US"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Image result for carcinoma li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28" name="Picture 4" descr="Image result for carcinoma lip"/>
          <p:cNvPicPr>
            <a:picLocks noChangeAspect="1" noChangeArrowheads="1"/>
          </p:cNvPicPr>
          <p:nvPr/>
        </p:nvPicPr>
        <p:blipFill>
          <a:blip r:embed="rId2" cstate="print"/>
          <a:srcRect/>
          <a:stretch>
            <a:fillRect/>
          </a:stretch>
        </p:blipFill>
        <p:spPr bwMode="auto">
          <a:xfrm>
            <a:off x="685800" y="381000"/>
            <a:ext cx="8305799" cy="5791199"/>
          </a:xfrm>
          <a:prstGeom prst="rect">
            <a:avLst/>
          </a:prstGeom>
          <a:noFill/>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Image result for carcinoma lip"/>
          <p:cNvPicPr>
            <a:picLocks noChangeAspect="1" noChangeArrowheads="1"/>
          </p:cNvPicPr>
          <p:nvPr/>
        </p:nvPicPr>
        <p:blipFill>
          <a:blip r:embed="rId2"/>
          <a:srcRect/>
          <a:stretch>
            <a:fillRect/>
          </a:stretch>
        </p:blipFill>
        <p:spPr bwMode="auto">
          <a:xfrm>
            <a:off x="114300" y="228601"/>
            <a:ext cx="8877300" cy="6629400"/>
          </a:xfrm>
          <a:prstGeom prst="rect">
            <a:avLst/>
          </a:prstGeom>
          <a:noFill/>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096000"/>
          </a:xfrm>
        </p:spPr>
        <p:txBody>
          <a:bodyPr>
            <a:normAutofit fontScale="92500" lnSpcReduction="10000"/>
          </a:bodyPr>
          <a:lstStyle/>
          <a:p>
            <a:pPr>
              <a:buNone/>
            </a:pPr>
            <a:r>
              <a:rPr lang="en-US" dirty="0" smtClean="0"/>
              <a:t>TREATMENT-</a:t>
            </a:r>
          </a:p>
          <a:p>
            <a:pPr>
              <a:buNone/>
            </a:pPr>
            <a:endParaRPr lang="en-US" dirty="0" smtClean="0"/>
          </a:p>
          <a:p>
            <a:pPr>
              <a:buFont typeface="Wingdings" pitchFamily="2" charset="2"/>
              <a:buChar char="v"/>
            </a:pPr>
            <a:r>
              <a:rPr lang="en-US" dirty="0" smtClean="0"/>
              <a:t>T1 &amp; T2 lesions can be excised followed by direct </a:t>
            </a:r>
            <a:r>
              <a:rPr lang="en-US" dirty="0" err="1" smtClean="0"/>
              <a:t>suturing.this</a:t>
            </a:r>
            <a:r>
              <a:rPr lang="en-US" dirty="0" smtClean="0"/>
              <a:t> is described as ‘V” excision which include  removal of growth with 1cm healthy </a:t>
            </a:r>
            <a:r>
              <a:rPr lang="en-US" dirty="0" err="1" smtClean="0"/>
              <a:t>margin.Full</a:t>
            </a:r>
            <a:r>
              <a:rPr lang="en-US" dirty="0" smtClean="0"/>
              <a:t> thickness of lip is to be removed.</a:t>
            </a:r>
          </a:p>
          <a:p>
            <a:pPr>
              <a:buFont typeface="Wingdings" pitchFamily="2" charset="2"/>
              <a:buChar char="v"/>
            </a:pPr>
            <a:r>
              <a:rPr lang="en-US" dirty="0" smtClean="0"/>
              <a:t> If lesion is less than 2cm, then alternatively curative </a:t>
            </a:r>
          </a:p>
          <a:p>
            <a:pPr>
              <a:buNone/>
            </a:pPr>
            <a:r>
              <a:rPr lang="en-US" dirty="0" smtClean="0"/>
              <a:t>     radiotherapy  can be given. Dose-6000 </a:t>
            </a:r>
            <a:r>
              <a:rPr lang="en-US" dirty="0" err="1" smtClean="0"/>
              <a:t>cGy</a:t>
            </a:r>
            <a:r>
              <a:rPr lang="en-US" dirty="0" smtClean="0"/>
              <a:t>.</a:t>
            </a:r>
          </a:p>
          <a:p>
            <a:pPr>
              <a:buFont typeface="Wingdings" pitchFamily="2" charset="2"/>
              <a:buChar char="v"/>
            </a:pPr>
            <a:r>
              <a:rPr lang="en-US" dirty="0" smtClean="0"/>
              <a:t> If </a:t>
            </a:r>
            <a:r>
              <a:rPr lang="en-US" dirty="0" err="1" smtClean="0"/>
              <a:t>tumour</a:t>
            </a:r>
            <a:r>
              <a:rPr lang="en-US" dirty="0" smtClean="0"/>
              <a:t> is more than 2 </a:t>
            </a:r>
            <a:r>
              <a:rPr lang="en-US" dirty="0" err="1" smtClean="0"/>
              <a:t>cm,wide</a:t>
            </a:r>
            <a:r>
              <a:rPr lang="en-US" dirty="0" smtClean="0"/>
              <a:t> excision is </a:t>
            </a:r>
            <a:r>
              <a:rPr lang="en-US" dirty="0" err="1" smtClean="0"/>
              <a:t>done.Excision</a:t>
            </a:r>
            <a:r>
              <a:rPr lang="en-US" dirty="0" smtClean="0"/>
              <a:t> of 1/3 of lip does not require, reconstruction surgery but excision of more than 1/3 lip requires reconstructive surgery.</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a:buFont typeface="Wingdings" pitchFamily="2" charset="2"/>
              <a:buChar char="v"/>
            </a:pPr>
            <a:r>
              <a:rPr lang="en-US" dirty="0" smtClean="0"/>
              <a:t>Larger </a:t>
            </a:r>
            <a:r>
              <a:rPr lang="en-US" dirty="0" err="1" smtClean="0"/>
              <a:t>tumours</a:t>
            </a:r>
            <a:r>
              <a:rPr lang="en-US" dirty="0" smtClean="0"/>
              <a:t> T3 &amp; T4 are irradiated first ,followed by excision of entire lip and reconstruction of lip by PMMC flap.</a:t>
            </a:r>
          </a:p>
          <a:p>
            <a:pPr>
              <a:buFont typeface="Wingdings" pitchFamily="2" charset="2"/>
              <a:buChar char="v"/>
            </a:pPr>
            <a:r>
              <a:rPr lang="en-US" dirty="0" smtClean="0"/>
              <a:t>Lymph nodes are dealt with RND on one side and functional block dissection other side.</a:t>
            </a:r>
          </a:p>
          <a:p>
            <a:pPr>
              <a:buFont typeface="Wingdings" pitchFamily="2" charset="2"/>
              <a:buChar char="v"/>
            </a:pPr>
            <a:r>
              <a:rPr lang="en-US" dirty="0" smtClean="0"/>
              <a:t>Post-operative radiotherapy is given if </a:t>
            </a:r>
            <a:r>
              <a:rPr lang="en-US" dirty="0" err="1" smtClean="0"/>
              <a:t>tumour</a:t>
            </a:r>
            <a:r>
              <a:rPr lang="en-US" dirty="0" smtClean="0"/>
              <a:t> is large or if lymph nodes are involved.</a:t>
            </a:r>
          </a:p>
          <a:p>
            <a:pPr>
              <a:buNone/>
            </a:pPr>
            <a:r>
              <a:rPr lang="en-US" dirty="0" smtClean="0">
                <a:solidFill>
                  <a:srgbClr val="7030A0"/>
                </a:solidFill>
              </a:rPr>
              <a:t>                           PROGNOSIS-</a:t>
            </a:r>
          </a:p>
          <a:p>
            <a:pPr>
              <a:buNone/>
            </a:pPr>
            <a:r>
              <a:rPr lang="en-US" dirty="0" smtClean="0">
                <a:solidFill>
                  <a:srgbClr val="7030A0"/>
                </a:solidFill>
              </a:rPr>
              <a:t>       GOOD -5YRS SURVIVAL RATE IS 70%.</a:t>
            </a:r>
          </a:p>
          <a:p>
            <a:pPr>
              <a:buNone/>
            </a:pPr>
            <a:r>
              <a:rPr lang="en-US" dirty="0" smtClean="0"/>
              <a:t>                                          ***********</a:t>
            </a:r>
          </a:p>
          <a:p>
            <a:endParaRPr lang="en-US"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solidFill>
                  <a:srgbClr val="FF0000"/>
                </a:solidFill>
              </a:rPr>
              <a:t>Carcinoma Maxillary </a:t>
            </a:r>
            <a:r>
              <a:rPr lang="en-US" dirty="0" err="1" smtClean="0">
                <a:solidFill>
                  <a:srgbClr val="FF0000"/>
                </a:solidFill>
              </a:rPr>
              <a:t>Antrum</a:t>
            </a:r>
            <a:endParaRPr lang="en-US" dirty="0">
              <a:solidFill>
                <a:srgbClr val="FF0000"/>
              </a:solidFill>
            </a:endParaRPr>
          </a:p>
        </p:txBody>
      </p:sp>
      <p:sp>
        <p:nvSpPr>
          <p:cNvPr id="3" name="Content Placeholder 2"/>
          <p:cNvSpPr>
            <a:spLocks noGrp="1"/>
          </p:cNvSpPr>
          <p:nvPr>
            <p:ph idx="1"/>
          </p:nvPr>
        </p:nvSpPr>
        <p:spPr>
          <a:xfrm>
            <a:off x="457200" y="990600"/>
            <a:ext cx="8229600" cy="5135563"/>
          </a:xfrm>
        </p:spPr>
        <p:txBody>
          <a:bodyPr/>
          <a:lstStyle/>
          <a:p>
            <a:pPr>
              <a:buNone/>
            </a:pPr>
            <a:r>
              <a:rPr lang="en-US" dirty="0" smtClean="0"/>
              <a:t>It is common in workers engaged in furniture </a:t>
            </a:r>
            <a:r>
              <a:rPr lang="en-US" dirty="0" err="1" smtClean="0"/>
              <a:t>industries,chromic</a:t>
            </a:r>
            <a:r>
              <a:rPr lang="en-US" dirty="0" smtClean="0"/>
              <a:t> and nickel industries.</a:t>
            </a:r>
          </a:p>
          <a:p>
            <a:pPr>
              <a:buNone/>
            </a:pPr>
            <a:r>
              <a:rPr lang="en-US" dirty="0" smtClean="0">
                <a:solidFill>
                  <a:srgbClr val="FF0000"/>
                </a:solidFill>
              </a:rPr>
              <a:t>Clinical presentation-</a:t>
            </a:r>
          </a:p>
          <a:p>
            <a:pPr>
              <a:buFont typeface="Arial" charset="0"/>
              <a:buChar char="•"/>
            </a:pPr>
            <a:r>
              <a:rPr lang="en-US" dirty="0" smtClean="0"/>
              <a:t>Bulge in hard palate.</a:t>
            </a:r>
          </a:p>
          <a:p>
            <a:pPr>
              <a:buFont typeface="Arial" charset="0"/>
              <a:buChar char="•"/>
            </a:pPr>
            <a:r>
              <a:rPr lang="en-US" dirty="0" smtClean="0"/>
              <a:t>Nasal obstruction and </a:t>
            </a:r>
            <a:r>
              <a:rPr lang="en-US" dirty="0" err="1" smtClean="0"/>
              <a:t>epiphora</a:t>
            </a:r>
            <a:r>
              <a:rPr lang="en-US" dirty="0" smtClean="0"/>
              <a:t>.</a:t>
            </a:r>
          </a:p>
          <a:p>
            <a:pPr>
              <a:buFont typeface="Arial" charset="0"/>
              <a:buChar char="•"/>
            </a:pPr>
            <a:r>
              <a:rPr lang="en-US" dirty="0" smtClean="0"/>
              <a:t>Asymmetry of face</a:t>
            </a:r>
          </a:p>
          <a:p>
            <a:pPr>
              <a:buFont typeface="Arial" charset="0"/>
              <a:buChar char="•"/>
            </a:pPr>
            <a:r>
              <a:rPr lang="en-US" dirty="0" err="1" smtClean="0"/>
              <a:t>Proptosis</a:t>
            </a:r>
            <a:r>
              <a:rPr lang="en-US" dirty="0" smtClean="0"/>
              <a:t> and </a:t>
            </a:r>
            <a:r>
              <a:rPr lang="en-US" dirty="0" err="1" smtClean="0"/>
              <a:t>diplopia</a:t>
            </a:r>
            <a:endParaRPr lang="en-US" dirty="0" smtClean="0"/>
          </a:p>
          <a:p>
            <a:pPr>
              <a:buFont typeface="Arial" charset="0"/>
              <a:buChar char="•"/>
            </a:pPr>
            <a:r>
              <a:rPr lang="en-US" dirty="0" err="1" smtClean="0"/>
              <a:t>Trismus</a:t>
            </a:r>
            <a:r>
              <a:rPr lang="en-US" dirty="0" smtClean="0"/>
              <a:t> and </a:t>
            </a:r>
            <a:r>
              <a:rPr lang="en-US" dirty="0" err="1" smtClean="0"/>
              <a:t>paraesthesia</a:t>
            </a:r>
            <a:r>
              <a:rPr lang="en-US" dirty="0" smtClean="0"/>
              <a:t> over </a:t>
            </a:r>
            <a:r>
              <a:rPr lang="en-US" dirty="0" err="1" smtClean="0"/>
              <a:t>cheek,lip,gums</a:t>
            </a:r>
            <a:r>
              <a:rPr lang="en-US" dirty="0" smtClean="0"/>
              <a:t>.</a:t>
            </a:r>
            <a:endParaRPr lang="en-US"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82562"/>
          </a:xfrm>
        </p:spPr>
        <p:txBody>
          <a:bodyPr>
            <a:normAutofit fontScale="90000"/>
          </a:bodyPr>
          <a:lstStyle/>
          <a:p>
            <a:endParaRPr lang="en-US" dirty="0"/>
          </a:p>
        </p:txBody>
      </p:sp>
      <p:pic>
        <p:nvPicPr>
          <p:cNvPr id="56322" name="Picture 2" descr="Image result for carcinoma maxilla"/>
          <p:cNvPicPr>
            <a:picLocks noChangeAspect="1" noChangeArrowheads="1"/>
          </p:cNvPicPr>
          <p:nvPr/>
        </p:nvPicPr>
        <p:blipFill>
          <a:blip r:embed="rId2"/>
          <a:srcRect/>
          <a:stretch>
            <a:fillRect/>
          </a:stretch>
        </p:blipFill>
        <p:spPr bwMode="auto">
          <a:xfrm>
            <a:off x="457200" y="304800"/>
            <a:ext cx="8458200" cy="655320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229600" cy="838200"/>
          </a:xfrm>
        </p:spPr>
        <p:txBody>
          <a:bodyPr/>
          <a:lstStyle/>
          <a:p>
            <a:r>
              <a:rPr lang="en-US" dirty="0" smtClean="0"/>
              <a:t>LEUKOPLAKIA</a:t>
            </a:r>
            <a:endParaRPr lang="en-US" dirty="0"/>
          </a:p>
        </p:txBody>
      </p:sp>
      <p:sp>
        <p:nvSpPr>
          <p:cNvPr id="3" name="Content Placeholder 2"/>
          <p:cNvSpPr>
            <a:spLocks noGrp="1"/>
          </p:cNvSpPr>
          <p:nvPr>
            <p:ph idx="1"/>
          </p:nvPr>
        </p:nvSpPr>
        <p:spPr>
          <a:xfrm>
            <a:off x="457200" y="1219200"/>
            <a:ext cx="8229600" cy="4906963"/>
          </a:xfrm>
        </p:spPr>
        <p:txBody>
          <a:bodyPr>
            <a:normAutofit fontScale="77500" lnSpcReduction="20000"/>
          </a:bodyPr>
          <a:lstStyle/>
          <a:p>
            <a:pPr>
              <a:buNone/>
            </a:pPr>
            <a:r>
              <a:rPr lang="en-US" dirty="0" err="1" smtClean="0"/>
              <a:t>Leukoplakia</a:t>
            </a:r>
            <a:r>
              <a:rPr lang="en-US" dirty="0" smtClean="0"/>
              <a:t> is a white patch over the mucosa of </a:t>
            </a:r>
          </a:p>
          <a:p>
            <a:pPr>
              <a:buNone/>
            </a:pPr>
            <a:r>
              <a:rPr lang="en-US" dirty="0" smtClean="0"/>
              <a:t>Oral cavity which can’t be scrapped and can’t be </a:t>
            </a:r>
          </a:p>
          <a:p>
            <a:pPr>
              <a:buNone/>
            </a:pPr>
            <a:r>
              <a:rPr lang="en-US" dirty="0" smtClean="0"/>
              <a:t>associated with any </a:t>
            </a:r>
            <a:r>
              <a:rPr lang="en-US" dirty="0" err="1" smtClean="0"/>
              <a:t>disease.It</a:t>
            </a:r>
            <a:r>
              <a:rPr lang="en-US" dirty="0" smtClean="0"/>
              <a:t> is a pre malignant</a:t>
            </a:r>
          </a:p>
          <a:p>
            <a:pPr>
              <a:buNone/>
            </a:pPr>
            <a:r>
              <a:rPr lang="en-US" dirty="0" smtClean="0"/>
              <a:t>condition.</a:t>
            </a:r>
          </a:p>
          <a:p>
            <a:pPr>
              <a:buNone/>
            </a:pPr>
            <a:r>
              <a:rPr lang="en-US" dirty="0" smtClean="0">
                <a:solidFill>
                  <a:srgbClr val="FF0000"/>
                </a:solidFill>
              </a:rPr>
              <a:t>CAUSES-</a:t>
            </a:r>
            <a:r>
              <a:rPr lang="en-US" dirty="0" smtClean="0"/>
              <a:t> </a:t>
            </a:r>
          </a:p>
          <a:p>
            <a:pPr>
              <a:buNone/>
            </a:pPr>
            <a:r>
              <a:rPr lang="en-US" dirty="0" smtClean="0"/>
              <a:t>  1.Smoking</a:t>
            </a:r>
          </a:p>
          <a:p>
            <a:pPr>
              <a:buNone/>
            </a:pPr>
            <a:r>
              <a:rPr lang="en-US" dirty="0" smtClean="0"/>
              <a:t>  2.Spices</a:t>
            </a:r>
          </a:p>
          <a:p>
            <a:pPr>
              <a:buNone/>
            </a:pPr>
            <a:r>
              <a:rPr lang="en-US" dirty="0" smtClean="0"/>
              <a:t>  3.Spirits</a:t>
            </a:r>
          </a:p>
          <a:p>
            <a:pPr>
              <a:buNone/>
            </a:pPr>
            <a:r>
              <a:rPr lang="en-US" dirty="0" smtClean="0"/>
              <a:t>  4.Sharp </a:t>
            </a:r>
            <a:r>
              <a:rPr lang="en-US" dirty="0" err="1" smtClean="0"/>
              <a:t>tooth,poor</a:t>
            </a:r>
            <a:r>
              <a:rPr lang="en-US" dirty="0" smtClean="0"/>
              <a:t> oral hygiene</a:t>
            </a:r>
          </a:p>
          <a:p>
            <a:pPr>
              <a:buNone/>
            </a:pPr>
            <a:r>
              <a:rPr lang="en-US" dirty="0" smtClean="0"/>
              <a:t>  5.Sunlight-actinic rays</a:t>
            </a:r>
          </a:p>
          <a:p>
            <a:pPr>
              <a:buNone/>
            </a:pPr>
            <a:r>
              <a:rPr lang="en-US" dirty="0" smtClean="0"/>
              <a:t>  6.Syphilis</a:t>
            </a:r>
          </a:p>
          <a:p>
            <a:pPr>
              <a:buNone/>
            </a:pPr>
            <a:r>
              <a:rPr lang="en-US" dirty="0" smtClean="0"/>
              <a:t>  7.Susceptibility of a person.</a:t>
            </a:r>
            <a:endParaRPr lang="en-US"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rmAutofit lnSpcReduction="10000"/>
          </a:bodyPr>
          <a:lstStyle/>
          <a:p>
            <a:pPr>
              <a:buNone/>
            </a:pPr>
            <a:r>
              <a:rPr lang="en-US" dirty="0" smtClean="0">
                <a:solidFill>
                  <a:srgbClr val="FF0000"/>
                </a:solidFill>
              </a:rPr>
              <a:t>Investigations-</a:t>
            </a:r>
          </a:p>
          <a:p>
            <a:pPr>
              <a:buNone/>
            </a:pPr>
            <a:r>
              <a:rPr lang="en-US" dirty="0" smtClean="0"/>
              <a:t>1.CT scan.</a:t>
            </a:r>
          </a:p>
          <a:p>
            <a:pPr>
              <a:buNone/>
            </a:pPr>
            <a:r>
              <a:rPr lang="en-US" dirty="0" smtClean="0"/>
              <a:t>2.Sinoscopy</a:t>
            </a:r>
          </a:p>
          <a:p>
            <a:pPr>
              <a:buNone/>
            </a:pPr>
            <a:r>
              <a:rPr lang="en-US" dirty="0" smtClean="0">
                <a:solidFill>
                  <a:srgbClr val="FF0000"/>
                </a:solidFill>
              </a:rPr>
              <a:t>Treatment-</a:t>
            </a:r>
          </a:p>
          <a:p>
            <a:pPr>
              <a:buNone/>
            </a:pPr>
            <a:r>
              <a:rPr lang="en-US" dirty="0" smtClean="0"/>
              <a:t>*Radiotherapy is the main method of treatment.</a:t>
            </a:r>
          </a:p>
          <a:p>
            <a:pPr>
              <a:buNone/>
            </a:pPr>
            <a:r>
              <a:rPr lang="en-US" dirty="0" smtClean="0"/>
              <a:t>*Partial </a:t>
            </a:r>
            <a:r>
              <a:rPr lang="en-US" dirty="0" err="1" smtClean="0"/>
              <a:t>maxillectomy</a:t>
            </a:r>
            <a:r>
              <a:rPr lang="en-US" dirty="0" smtClean="0"/>
              <a:t> for lower half </a:t>
            </a:r>
            <a:r>
              <a:rPr lang="en-US" dirty="0" err="1" smtClean="0"/>
              <a:t>tumours</a:t>
            </a:r>
            <a:r>
              <a:rPr lang="en-US" dirty="0" smtClean="0"/>
              <a:t> </a:t>
            </a:r>
          </a:p>
          <a:p>
            <a:pPr>
              <a:buNone/>
            </a:pPr>
            <a:r>
              <a:rPr lang="en-US" dirty="0" smtClean="0"/>
              <a:t>    and total </a:t>
            </a:r>
            <a:r>
              <a:rPr lang="en-US" dirty="0" err="1" smtClean="0"/>
              <a:t>maxillectomy</a:t>
            </a:r>
            <a:r>
              <a:rPr lang="en-US" dirty="0" smtClean="0"/>
              <a:t> for </a:t>
            </a:r>
            <a:r>
              <a:rPr lang="en-US" dirty="0" err="1" smtClean="0"/>
              <a:t>tumours</a:t>
            </a:r>
            <a:r>
              <a:rPr lang="en-US" dirty="0" smtClean="0"/>
              <a:t> involving</a:t>
            </a:r>
          </a:p>
          <a:p>
            <a:pPr>
              <a:buNone/>
            </a:pPr>
            <a:r>
              <a:rPr lang="en-US" dirty="0" smtClean="0"/>
              <a:t>    whole </a:t>
            </a:r>
            <a:r>
              <a:rPr lang="en-US" dirty="0" err="1" smtClean="0"/>
              <a:t>antrum</a:t>
            </a:r>
            <a:r>
              <a:rPr lang="en-US" dirty="0" smtClean="0"/>
              <a:t> can be done.</a:t>
            </a:r>
          </a:p>
          <a:p>
            <a:pPr>
              <a:buNone/>
            </a:pPr>
            <a:r>
              <a:rPr lang="en-US" dirty="0" smtClean="0"/>
              <a:t>*Indications and contra-indication for surgery and </a:t>
            </a:r>
            <a:r>
              <a:rPr lang="en-US" dirty="0" err="1" smtClean="0"/>
              <a:t>radiothepy</a:t>
            </a:r>
            <a:r>
              <a:rPr lang="en-US" dirty="0" smtClean="0"/>
              <a:t> are same as other oral cancer. </a:t>
            </a:r>
            <a:endParaRPr lang="en-US"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D/D OF ULCERS OF THE TONGUE</a:t>
            </a:r>
            <a:endParaRPr lang="en-US" dirty="0"/>
          </a:p>
        </p:txBody>
      </p:sp>
      <p:sp>
        <p:nvSpPr>
          <p:cNvPr id="3" name="Content Placeholder 2"/>
          <p:cNvSpPr>
            <a:spLocks noGrp="1"/>
          </p:cNvSpPr>
          <p:nvPr>
            <p:ph idx="1"/>
          </p:nvPr>
        </p:nvSpPr>
        <p:spPr>
          <a:xfrm>
            <a:off x="457200" y="914400"/>
            <a:ext cx="8229600" cy="5211763"/>
          </a:xfrm>
        </p:spPr>
        <p:txBody>
          <a:bodyPr>
            <a:normAutofit fontScale="85000" lnSpcReduction="20000"/>
          </a:bodyPr>
          <a:lstStyle/>
          <a:p>
            <a:pPr algn="ctr">
              <a:buNone/>
            </a:pPr>
            <a:r>
              <a:rPr lang="en-US" b="1" dirty="0" smtClean="0">
                <a:solidFill>
                  <a:srgbClr val="FF0000"/>
                </a:solidFill>
              </a:rPr>
              <a:t>Painful ulcers of the tongue</a:t>
            </a:r>
          </a:p>
          <a:p>
            <a:pPr>
              <a:buNone/>
            </a:pPr>
            <a:r>
              <a:rPr lang="en-US" dirty="0" smtClean="0"/>
              <a:t>1.Aphthous ulcer-</a:t>
            </a:r>
          </a:p>
          <a:p>
            <a:pPr>
              <a:buNone/>
            </a:pPr>
            <a:r>
              <a:rPr lang="en-US" dirty="0" smtClean="0"/>
              <a:t>   Small, </a:t>
            </a:r>
            <a:r>
              <a:rPr lang="en-US" dirty="0" err="1" smtClean="0"/>
              <a:t>multiple,very</a:t>
            </a:r>
            <a:r>
              <a:rPr lang="en-US" dirty="0" smtClean="0"/>
              <a:t> painful minor or major ulcer.</a:t>
            </a:r>
          </a:p>
          <a:p>
            <a:pPr>
              <a:buNone/>
            </a:pPr>
            <a:r>
              <a:rPr lang="en-US" dirty="0" smtClean="0"/>
              <a:t>   They subside in few </a:t>
            </a:r>
            <a:r>
              <a:rPr lang="en-US" dirty="0" err="1" smtClean="0"/>
              <a:t>days.Vit</a:t>
            </a:r>
            <a:r>
              <a:rPr lang="en-US" dirty="0" smtClean="0"/>
              <a:t>-B orally and </a:t>
            </a:r>
            <a:r>
              <a:rPr lang="en-US" dirty="0" err="1" smtClean="0"/>
              <a:t>salicylate</a:t>
            </a:r>
            <a:r>
              <a:rPr lang="en-US" dirty="0" smtClean="0"/>
              <a:t> gel are given to get relief. </a:t>
            </a:r>
          </a:p>
          <a:p>
            <a:pPr>
              <a:buNone/>
            </a:pPr>
            <a:r>
              <a:rPr lang="en-US" dirty="0" smtClean="0"/>
              <a:t>2.Dental ulcers-</a:t>
            </a:r>
          </a:p>
          <a:p>
            <a:pPr>
              <a:buNone/>
            </a:pPr>
            <a:r>
              <a:rPr lang="en-US" dirty="0" smtClean="0"/>
              <a:t>    These are due broken </a:t>
            </a:r>
            <a:r>
              <a:rPr lang="en-US" dirty="0" err="1" smtClean="0"/>
              <a:t>tooth,sharp</a:t>
            </a:r>
            <a:r>
              <a:rPr lang="en-US" dirty="0" smtClean="0"/>
              <a:t> </a:t>
            </a:r>
            <a:r>
              <a:rPr lang="en-US" dirty="0" err="1" smtClean="0"/>
              <a:t>tooth,ill</a:t>
            </a:r>
            <a:r>
              <a:rPr lang="en-US" dirty="0" smtClean="0"/>
              <a:t> fitting </a:t>
            </a:r>
            <a:r>
              <a:rPr lang="en-US" dirty="0" err="1" smtClean="0"/>
              <a:t>denture.These</a:t>
            </a:r>
            <a:r>
              <a:rPr lang="en-US" dirty="0" smtClean="0"/>
              <a:t> are traumatic </a:t>
            </a:r>
            <a:r>
              <a:rPr lang="en-US" dirty="0" err="1" smtClean="0"/>
              <a:t>ulcer,mostly</a:t>
            </a:r>
            <a:r>
              <a:rPr lang="en-US" dirty="0" smtClean="0"/>
              <a:t> on lateral edge.</a:t>
            </a:r>
          </a:p>
          <a:p>
            <a:pPr>
              <a:buNone/>
            </a:pPr>
            <a:r>
              <a:rPr lang="en-US" dirty="0" smtClean="0"/>
              <a:t>3.Tubercular ulcers-</a:t>
            </a:r>
          </a:p>
          <a:p>
            <a:pPr>
              <a:buNone/>
            </a:pPr>
            <a:r>
              <a:rPr lang="en-US" dirty="0" smtClean="0"/>
              <a:t>    Mostly seen on tip of the </a:t>
            </a:r>
            <a:r>
              <a:rPr lang="en-US" dirty="0" err="1" smtClean="0"/>
              <a:t>tongue,very</a:t>
            </a:r>
            <a:r>
              <a:rPr lang="en-US" dirty="0" smtClean="0"/>
              <a:t> </a:t>
            </a:r>
            <a:r>
              <a:rPr lang="en-US" dirty="0" err="1" smtClean="0"/>
              <a:t>painful.Neck</a:t>
            </a:r>
            <a:r>
              <a:rPr lang="en-US" dirty="0" smtClean="0"/>
              <a:t> </a:t>
            </a:r>
            <a:r>
              <a:rPr lang="en-US" dirty="0" err="1" smtClean="0"/>
              <a:t>glands+ve</a:t>
            </a:r>
            <a:r>
              <a:rPr lang="en-US" dirty="0" smtClean="0"/>
              <a:t> and its edges are </a:t>
            </a:r>
            <a:r>
              <a:rPr lang="en-US" dirty="0" err="1" smtClean="0"/>
              <a:t>undermined.May</a:t>
            </a:r>
            <a:r>
              <a:rPr lang="en-US" dirty="0" smtClean="0"/>
              <a:t> be multiple with serous discharge.</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92500" lnSpcReduction="20000"/>
          </a:bodyPr>
          <a:lstStyle/>
          <a:p>
            <a:pPr algn="ctr">
              <a:buNone/>
            </a:pPr>
            <a:r>
              <a:rPr lang="en-US" b="1" dirty="0" smtClean="0">
                <a:solidFill>
                  <a:srgbClr val="FF0000"/>
                </a:solidFill>
              </a:rPr>
              <a:t>Painless ulcers of the tongue-</a:t>
            </a:r>
          </a:p>
          <a:p>
            <a:pPr>
              <a:buNone/>
            </a:pPr>
            <a:r>
              <a:rPr lang="en-US" dirty="0" smtClean="0"/>
              <a:t>1.Carcinomatous ulcers-</a:t>
            </a:r>
          </a:p>
          <a:p>
            <a:pPr>
              <a:buNone/>
            </a:pPr>
            <a:r>
              <a:rPr lang="en-US" dirty="0" smtClean="0"/>
              <a:t>   On lateral </a:t>
            </a:r>
            <a:r>
              <a:rPr lang="en-US" dirty="0" err="1" smtClean="0"/>
              <a:t>margin,non</a:t>
            </a:r>
            <a:r>
              <a:rPr lang="en-US" dirty="0" smtClean="0"/>
              <a:t> healing </a:t>
            </a:r>
            <a:r>
              <a:rPr lang="en-US" dirty="0" err="1" smtClean="0"/>
              <a:t>painless.Bleeds</a:t>
            </a:r>
            <a:r>
              <a:rPr lang="en-US" dirty="0" smtClean="0"/>
              <a:t> on </a:t>
            </a:r>
            <a:r>
              <a:rPr lang="en-US" dirty="0" err="1" smtClean="0"/>
              <a:t>touch.Edges</a:t>
            </a:r>
            <a:r>
              <a:rPr lang="en-US" dirty="0" smtClean="0"/>
              <a:t> are </a:t>
            </a:r>
            <a:r>
              <a:rPr lang="en-US" dirty="0" err="1" smtClean="0"/>
              <a:t>everted,Base</a:t>
            </a:r>
            <a:r>
              <a:rPr lang="en-US" dirty="0" smtClean="0"/>
              <a:t> is </a:t>
            </a:r>
            <a:r>
              <a:rPr lang="en-US" dirty="0" err="1" smtClean="0"/>
              <a:t>indurated.Hard</a:t>
            </a:r>
            <a:r>
              <a:rPr lang="en-US" dirty="0" smtClean="0"/>
              <a:t> fixed neck glands may be seen.</a:t>
            </a:r>
          </a:p>
          <a:p>
            <a:pPr>
              <a:buNone/>
            </a:pPr>
            <a:r>
              <a:rPr lang="en-US" dirty="0" smtClean="0"/>
              <a:t>2.Gummatous ulcers-</a:t>
            </a:r>
          </a:p>
          <a:p>
            <a:pPr>
              <a:buNone/>
            </a:pPr>
            <a:r>
              <a:rPr lang="en-US" dirty="0" smtClean="0"/>
              <a:t>    History of </a:t>
            </a:r>
            <a:r>
              <a:rPr lang="en-US" dirty="0" err="1" smtClean="0"/>
              <a:t>syphilis,punched</a:t>
            </a:r>
            <a:r>
              <a:rPr lang="en-US" dirty="0" smtClean="0"/>
              <a:t> out edges are peculiar.</a:t>
            </a:r>
          </a:p>
          <a:p>
            <a:pPr>
              <a:buNone/>
            </a:pPr>
            <a:r>
              <a:rPr lang="en-US" dirty="0" smtClean="0"/>
              <a:t>3.Systemic diseases ulcers-</a:t>
            </a:r>
          </a:p>
          <a:p>
            <a:pPr>
              <a:buNone/>
            </a:pPr>
            <a:r>
              <a:rPr lang="en-US" dirty="0" smtClean="0"/>
              <a:t>        </a:t>
            </a:r>
            <a:r>
              <a:rPr lang="en-US" dirty="0" err="1" smtClean="0"/>
              <a:t>Pemphigus</a:t>
            </a:r>
            <a:r>
              <a:rPr lang="en-US" dirty="0" smtClean="0"/>
              <a:t>, SLE, Lichen </a:t>
            </a:r>
            <a:r>
              <a:rPr lang="en-US" dirty="0" err="1" smtClean="0"/>
              <a:t>planus</a:t>
            </a:r>
            <a:r>
              <a:rPr lang="en-US" dirty="0" smtClean="0"/>
              <a:t> and post  </a:t>
            </a:r>
          </a:p>
          <a:p>
            <a:pPr>
              <a:buNone/>
            </a:pPr>
            <a:r>
              <a:rPr lang="en-US" dirty="0" smtClean="0"/>
              <a:t>        </a:t>
            </a:r>
            <a:r>
              <a:rPr lang="en-US" dirty="0" err="1" smtClean="0"/>
              <a:t>pertussis</a:t>
            </a:r>
            <a:r>
              <a:rPr lang="en-US" dirty="0" smtClean="0"/>
              <a:t> ulcer are seen.</a:t>
            </a:r>
          </a:p>
          <a:p>
            <a:pPr>
              <a:buNone/>
            </a:pPr>
            <a:r>
              <a:rPr lang="en-US" dirty="0" smtClean="0"/>
              <a:t>.</a:t>
            </a:r>
          </a:p>
          <a:p>
            <a:endParaRPr lang="en-US"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2" descr="Image result for tongue aphthous ulcer"/>
          <p:cNvPicPr>
            <a:picLocks noChangeAspect="1" noChangeArrowheads="1"/>
          </p:cNvPicPr>
          <p:nvPr/>
        </p:nvPicPr>
        <p:blipFill>
          <a:blip r:embed="rId2"/>
          <a:srcRect/>
          <a:stretch>
            <a:fillRect/>
          </a:stretch>
        </p:blipFill>
        <p:spPr bwMode="auto">
          <a:xfrm>
            <a:off x="0" y="762000"/>
            <a:ext cx="8839200" cy="5791200"/>
          </a:xfrm>
          <a:prstGeom prst="rect">
            <a:avLst/>
          </a:prstGeom>
          <a:noFill/>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lated image"/>
          <p:cNvPicPr>
            <a:picLocks noChangeAspect="1" noChangeArrowheads="1"/>
          </p:cNvPicPr>
          <p:nvPr/>
        </p:nvPicPr>
        <p:blipFill>
          <a:blip r:embed="rId2"/>
          <a:srcRect/>
          <a:stretch>
            <a:fillRect/>
          </a:stretch>
        </p:blipFill>
        <p:spPr bwMode="auto">
          <a:xfrm>
            <a:off x="228600" y="609600"/>
            <a:ext cx="8610600" cy="6386262"/>
          </a:xfrm>
          <a:prstGeom prst="rect">
            <a:avLst/>
          </a:prstGeom>
          <a:noFill/>
        </p:spPr>
      </p:pic>
      <p:sp>
        <p:nvSpPr>
          <p:cNvPr id="3" name="TextBox 2"/>
          <p:cNvSpPr txBox="1"/>
          <p:nvPr/>
        </p:nvSpPr>
        <p:spPr>
          <a:xfrm>
            <a:off x="2286000" y="6096000"/>
            <a:ext cx="1702646" cy="369332"/>
          </a:xfrm>
          <a:prstGeom prst="rect">
            <a:avLst/>
          </a:prstGeom>
          <a:noFill/>
        </p:spPr>
        <p:txBody>
          <a:bodyPr wrap="none" rtlCol="0">
            <a:spAutoFit/>
          </a:bodyPr>
          <a:lstStyle/>
          <a:p>
            <a:r>
              <a:rPr lang="en-US" dirty="0" smtClean="0"/>
              <a:t>Tubercular ulcer</a:t>
            </a:r>
            <a:endParaRPr lang="en-US"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a:buNone/>
            </a:pPr>
            <a:endParaRPr lang="en-US" dirty="0" smtClean="0"/>
          </a:p>
          <a:p>
            <a:pPr>
              <a:buNone/>
            </a:pPr>
            <a:endParaRPr lang="en-US" dirty="0" smtClean="0"/>
          </a:p>
          <a:p>
            <a:pPr>
              <a:buNone/>
            </a:pPr>
            <a:endParaRPr lang="en-US" dirty="0" smtClean="0"/>
          </a:p>
          <a:p>
            <a:pPr>
              <a:buNone/>
            </a:pPr>
            <a:endParaRPr lang="en-US" dirty="0" smtClean="0"/>
          </a:p>
          <a:p>
            <a:pPr>
              <a:buNone/>
            </a:pPr>
            <a:r>
              <a:rPr lang="en-US" sz="5135" dirty="0" smtClean="0"/>
              <a:t>             </a:t>
            </a:r>
            <a:r>
              <a:rPr lang="en-US" sz="5135" dirty="0" smtClean="0">
                <a:solidFill>
                  <a:srgbClr val="002060"/>
                </a:solidFill>
              </a:rPr>
              <a:t>JAW   TUMOURS</a:t>
            </a:r>
            <a:endParaRPr lang="en-US" sz="5135" dirty="0">
              <a:solidFill>
                <a:srgbClr val="002060"/>
              </a:solidFill>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09600"/>
          </a:xfrm>
        </p:spPr>
        <p:txBody>
          <a:bodyPr>
            <a:normAutofit fontScale="90000"/>
          </a:bodyPr>
          <a:lstStyle/>
          <a:p>
            <a:r>
              <a:rPr lang="en-US" dirty="0" smtClean="0"/>
              <a:t>JAW  TUMOURS</a:t>
            </a:r>
            <a:endParaRPr lang="en-US" dirty="0"/>
          </a:p>
        </p:txBody>
      </p:sp>
      <p:sp>
        <p:nvSpPr>
          <p:cNvPr id="3" name="Content Placeholder 2"/>
          <p:cNvSpPr>
            <a:spLocks noGrp="1"/>
          </p:cNvSpPr>
          <p:nvPr>
            <p:ph idx="1"/>
          </p:nvPr>
        </p:nvSpPr>
        <p:spPr>
          <a:xfrm>
            <a:off x="457200" y="609600"/>
            <a:ext cx="8229600" cy="5943600"/>
          </a:xfrm>
        </p:spPr>
        <p:txBody>
          <a:bodyPr>
            <a:noAutofit/>
          </a:bodyPr>
          <a:lstStyle/>
          <a:p>
            <a:pPr>
              <a:buNone/>
            </a:pPr>
            <a:r>
              <a:rPr lang="en-US" sz="1600" dirty="0" smtClean="0"/>
              <a:t>                                       Classification of Jaw </a:t>
            </a:r>
            <a:r>
              <a:rPr lang="en-US" sz="1600" dirty="0" err="1" smtClean="0"/>
              <a:t>Tumours</a:t>
            </a:r>
            <a:endParaRPr lang="en-US" sz="1600" dirty="0" smtClean="0"/>
          </a:p>
          <a:p>
            <a:pPr>
              <a:buNone/>
            </a:pPr>
            <a:r>
              <a:rPr lang="en-US" sz="1600" dirty="0" smtClean="0">
                <a:solidFill>
                  <a:srgbClr val="FF0000"/>
                </a:solidFill>
              </a:rPr>
              <a:t>1.Swelling arising from the gum</a:t>
            </a:r>
          </a:p>
          <a:p>
            <a:pPr>
              <a:buFont typeface="Wingdings" pitchFamily="2" charset="2"/>
              <a:buChar char="§"/>
            </a:pPr>
            <a:r>
              <a:rPr lang="en-US" sz="1600" dirty="0" smtClean="0"/>
              <a:t>Congenital </a:t>
            </a:r>
            <a:r>
              <a:rPr lang="en-US" sz="1600" dirty="0" err="1" smtClean="0"/>
              <a:t>epulis</a:t>
            </a:r>
            <a:r>
              <a:rPr lang="en-US" sz="1600" dirty="0" smtClean="0"/>
              <a:t>.</a:t>
            </a:r>
          </a:p>
          <a:p>
            <a:pPr>
              <a:buFont typeface="Wingdings" pitchFamily="2" charset="2"/>
              <a:buChar char="§"/>
            </a:pPr>
            <a:r>
              <a:rPr lang="en-US" sz="1600" dirty="0" smtClean="0"/>
              <a:t>Fibrous </a:t>
            </a:r>
            <a:r>
              <a:rPr lang="en-US" sz="1600" dirty="0" err="1" smtClean="0"/>
              <a:t>epulis</a:t>
            </a:r>
            <a:r>
              <a:rPr lang="en-US" sz="1600" dirty="0" smtClean="0"/>
              <a:t>.</a:t>
            </a:r>
          </a:p>
          <a:p>
            <a:pPr>
              <a:buFont typeface="Wingdings" pitchFamily="2" charset="2"/>
              <a:buChar char="§"/>
            </a:pPr>
            <a:r>
              <a:rPr lang="en-US" sz="1600" dirty="0" smtClean="0"/>
              <a:t>Pregnancy </a:t>
            </a:r>
            <a:r>
              <a:rPr lang="en-US" sz="1600" dirty="0" err="1" smtClean="0"/>
              <a:t>epulis</a:t>
            </a:r>
            <a:r>
              <a:rPr lang="en-US" sz="1600" dirty="0" smtClean="0"/>
              <a:t>.</a:t>
            </a:r>
          </a:p>
          <a:p>
            <a:pPr>
              <a:buFont typeface="Wingdings" pitchFamily="2" charset="2"/>
              <a:buChar char="§"/>
            </a:pPr>
            <a:r>
              <a:rPr lang="en-US" sz="1600" dirty="0" smtClean="0"/>
              <a:t>Giant cell </a:t>
            </a:r>
            <a:r>
              <a:rPr lang="en-US" sz="1600" dirty="0" err="1" smtClean="0"/>
              <a:t>epulis</a:t>
            </a:r>
            <a:r>
              <a:rPr lang="en-US" sz="1600" dirty="0" smtClean="0"/>
              <a:t>.</a:t>
            </a:r>
          </a:p>
          <a:p>
            <a:pPr>
              <a:buFont typeface="Wingdings" pitchFamily="2" charset="2"/>
              <a:buChar char="§"/>
            </a:pPr>
            <a:r>
              <a:rPr lang="en-US" sz="1600" dirty="0" err="1" smtClean="0"/>
              <a:t>Myelomatous</a:t>
            </a:r>
            <a:r>
              <a:rPr lang="en-US" sz="1600" dirty="0" smtClean="0"/>
              <a:t> </a:t>
            </a:r>
            <a:r>
              <a:rPr lang="en-US" sz="1600" dirty="0" err="1" smtClean="0"/>
              <a:t>epulis</a:t>
            </a:r>
            <a:r>
              <a:rPr lang="en-US" sz="1600" dirty="0" smtClean="0"/>
              <a:t>.</a:t>
            </a:r>
          </a:p>
          <a:p>
            <a:pPr>
              <a:buFont typeface="Wingdings" pitchFamily="2" charset="2"/>
              <a:buChar char="§"/>
            </a:pPr>
            <a:r>
              <a:rPr lang="en-US" sz="1600" dirty="0" err="1" smtClean="0"/>
              <a:t>Sarcomatous</a:t>
            </a:r>
            <a:r>
              <a:rPr lang="en-US" sz="1600" dirty="0" smtClean="0"/>
              <a:t> </a:t>
            </a:r>
            <a:r>
              <a:rPr lang="en-US" sz="1600" dirty="0" err="1" smtClean="0"/>
              <a:t>epulis</a:t>
            </a:r>
            <a:r>
              <a:rPr lang="en-US" sz="1600" dirty="0" smtClean="0"/>
              <a:t>.</a:t>
            </a:r>
          </a:p>
          <a:p>
            <a:pPr>
              <a:buNone/>
            </a:pPr>
            <a:r>
              <a:rPr lang="en-US" sz="1600" dirty="0" smtClean="0">
                <a:solidFill>
                  <a:srgbClr val="FF0000"/>
                </a:solidFill>
              </a:rPr>
              <a:t>2.Swelling arising from dental epithelium/</a:t>
            </a:r>
            <a:r>
              <a:rPr lang="en-US" sz="1600" dirty="0" err="1" smtClean="0">
                <a:solidFill>
                  <a:srgbClr val="FF0000"/>
                </a:solidFill>
              </a:rPr>
              <a:t>mesothelium</a:t>
            </a:r>
            <a:r>
              <a:rPr lang="en-US" sz="1600" dirty="0" smtClean="0">
                <a:solidFill>
                  <a:srgbClr val="FF0000"/>
                </a:solidFill>
              </a:rPr>
              <a:t>-(</a:t>
            </a:r>
            <a:r>
              <a:rPr lang="en-US" sz="1600" dirty="0" err="1" smtClean="0">
                <a:solidFill>
                  <a:srgbClr val="FF0000"/>
                </a:solidFill>
              </a:rPr>
              <a:t>odontomes</a:t>
            </a:r>
            <a:r>
              <a:rPr lang="en-US" sz="1600" dirty="0" smtClean="0">
                <a:solidFill>
                  <a:srgbClr val="FF0000"/>
                </a:solidFill>
              </a:rPr>
              <a:t>)</a:t>
            </a:r>
          </a:p>
          <a:p>
            <a:pPr>
              <a:buFont typeface="Wingdings" pitchFamily="2" charset="2"/>
              <a:buChar char="§"/>
            </a:pPr>
            <a:r>
              <a:rPr lang="en-US" sz="1600" dirty="0" err="1" smtClean="0"/>
              <a:t>Ameloblastoma</a:t>
            </a:r>
            <a:r>
              <a:rPr lang="en-US" sz="1600" dirty="0" smtClean="0"/>
              <a:t> (</a:t>
            </a:r>
            <a:r>
              <a:rPr lang="en-US" sz="1600" dirty="0" err="1" smtClean="0"/>
              <a:t>Admentinoma</a:t>
            </a:r>
            <a:r>
              <a:rPr lang="en-US" sz="1600" dirty="0" smtClean="0"/>
              <a:t>)</a:t>
            </a:r>
          </a:p>
          <a:p>
            <a:pPr>
              <a:buFont typeface="Wingdings" pitchFamily="2" charset="2"/>
              <a:buChar char="§"/>
            </a:pPr>
            <a:r>
              <a:rPr lang="en-US" sz="1600" dirty="0" err="1" smtClean="0"/>
              <a:t>Enemeloma</a:t>
            </a:r>
            <a:r>
              <a:rPr lang="en-US" sz="1600" dirty="0" smtClean="0"/>
              <a:t>/</a:t>
            </a:r>
            <a:r>
              <a:rPr lang="en-US" sz="1600" dirty="0" err="1" smtClean="0"/>
              <a:t>cementoma</a:t>
            </a:r>
            <a:r>
              <a:rPr lang="en-US" sz="1600" dirty="0" smtClean="0"/>
              <a:t>/</a:t>
            </a:r>
            <a:r>
              <a:rPr lang="en-US" sz="1600" dirty="0" err="1" smtClean="0"/>
              <a:t>dentinoma</a:t>
            </a:r>
            <a:endParaRPr lang="en-US" sz="1600" dirty="0" smtClean="0"/>
          </a:p>
          <a:p>
            <a:pPr>
              <a:buFont typeface="Wingdings" pitchFamily="2" charset="2"/>
              <a:buChar char="§"/>
            </a:pPr>
            <a:r>
              <a:rPr lang="en-US" sz="1600" dirty="0" err="1" smtClean="0"/>
              <a:t>Odontogenic</a:t>
            </a:r>
            <a:r>
              <a:rPr lang="en-US" sz="1600" dirty="0" smtClean="0"/>
              <a:t> </a:t>
            </a:r>
            <a:r>
              <a:rPr lang="en-US" sz="1600" dirty="0" err="1" smtClean="0"/>
              <a:t>fibroma</a:t>
            </a:r>
            <a:r>
              <a:rPr lang="en-US" sz="1600" dirty="0" smtClean="0"/>
              <a:t>/</a:t>
            </a:r>
            <a:r>
              <a:rPr lang="en-US" sz="1600" dirty="0" err="1" smtClean="0"/>
              <a:t>myxoma</a:t>
            </a:r>
            <a:endParaRPr lang="en-US" sz="1600" dirty="0" smtClean="0"/>
          </a:p>
          <a:p>
            <a:pPr>
              <a:buFont typeface="Wingdings" pitchFamily="2" charset="2"/>
              <a:buChar char="§"/>
            </a:pPr>
            <a:r>
              <a:rPr lang="en-US" sz="1600" dirty="0" smtClean="0"/>
              <a:t>CYST  arising in relation to dental epithelium- Dental cyst</a:t>
            </a:r>
          </a:p>
          <a:p>
            <a:pPr>
              <a:buNone/>
            </a:pPr>
            <a:r>
              <a:rPr lang="en-US" sz="1600" dirty="0" smtClean="0"/>
              <a:t>                                                                                        -</a:t>
            </a:r>
            <a:r>
              <a:rPr lang="en-US" sz="1600" dirty="0" err="1" smtClean="0"/>
              <a:t>Dentigerous</a:t>
            </a:r>
            <a:r>
              <a:rPr lang="en-US" sz="1600" dirty="0" smtClean="0"/>
              <a:t> cyst.</a:t>
            </a:r>
          </a:p>
          <a:p>
            <a:pPr>
              <a:buNone/>
            </a:pPr>
            <a:r>
              <a:rPr lang="en-US" sz="1600" dirty="0" smtClean="0"/>
              <a:t> </a:t>
            </a:r>
            <a:r>
              <a:rPr lang="en-US" sz="1600" dirty="0" smtClean="0">
                <a:solidFill>
                  <a:srgbClr val="FF0000"/>
                </a:solidFill>
              </a:rPr>
              <a:t>3.Swelling arising from Maxilla/Mandible-</a:t>
            </a:r>
          </a:p>
          <a:p>
            <a:pPr>
              <a:buFont typeface="Wingdings" pitchFamily="2" charset="2"/>
              <a:buChar char="§"/>
            </a:pPr>
            <a:r>
              <a:rPr lang="en-US" sz="1600" dirty="0" err="1" smtClean="0"/>
              <a:t>Osteoma</a:t>
            </a:r>
            <a:r>
              <a:rPr lang="en-US" sz="1600" dirty="0" smtClean="0"/>
              <a:t> &amp; </a:t>
            </a:r>
            <a:r>
              <a:rPr lang="en-US" sz="1600" dirty="0" err="1" smtClean="0"/>
              <a:t>osteoblastoma</a:t>
            </a:r>
            <a:endParaRPr lang="en-US" sz="1600" dirty="0" smtClean="0"/>
          </a:p>
          <a:p>
            <a:pPr>
              <a:buFont typeface="Wingdings" pitchFamily="2" charset="2"/>
              <a:buChar char="§"/>
            </a:pPr>
            <a:r>
              <a:rPr lang="en-US" sz="1600" dirty="0" err="1" smtClean="0"/>
              <a:t>Osteosarcoma</a:t>
            </a:r>
            <a:r>
              <a:rPr lang="en-US" sz="1600" dirty="0" smtClean="0"/>
              <a:t>/</a:t>
            </a:r>
            <a:r>
              <a:rPr lang="en-US" sz="1600" dirty="0" err="1" smtClean="0"/>
              <a:t>osteoclastoma</a:t>
            </a:r>
            <a:endParaRPr lang="en-US" sz="1600" dirty="0" smtClean="0"/>
          </a:p>
          <a:p>
            <a:pPr>
              <a:buFont typeface="Wingdings" pitchFamily="2" charset="2"/>
              <a:buChar char="§"/>
            </a:pPr>
            <a:r>
              <a:rPr lang="en-US" sz="1600" dirty="0" err="1" smtClean="0"/>
              <a:t>Secondaries</a:t>
            </a:r>
            <a:r>
              <a:rPr lang="en-US" sz="1600" dirty="0" smtClean="0"/>
              <a:t> from other primary</a:t>
            </a:r>
          </a:p>
          <a:p>
            <a:pPr>
              <a:buNone/>
            </a:pPr>
            <a:r>
              <a:rPr lang="en-US" sz="1600" dirty="0" smtClean="0"/>
              <a:t> </a:t>
            </a:r>
            <a:r>
              <a:rPr lang="en-US" sz="1600" dirty="0" smtClean="0">
                <a:solidFill>
                  <a:srgbClr val="FF0000"/>
                </a:solidFill>
              </a:rPr>
              <a:t>4.Surface </a:t>
            </a:r>
            <a:r>
              <a:rPr lang="en-US" sz="1600" dirty="0" err="1" smtClean="0">
                <a:solidFill>
                  <a:srgbClr val="FF0000"/>
                </a:solidFill>
              </a:rPr>
              <a:t>tumours</a:t>
            </a:r>
            <a:r>
              <a:rPr lang="en-US" sz="1600" dirty="0" smtClean="0">
                <a:solidFill>
                  <a:srgbClr val="FF0000"/>
                </a:solidFill>
              </a:rPr>
              <a:t>-</a:t>
            </a:r>
          </a:p>
          <a:p>
            <a:pPr>
              <a:buNone/>
            </a:pPr>
            <a:r>
              <a:rPr lang="en-US" sz="1600" dirty="0" smtClean="0"/>
              <a:t>      </a:t>
            </a:r>
            <a:r>
              <a:rPr lang="en-US" sz="1600" dirty="0" err="1" smtClean="0"/>
              <a:t>Tumours</a:t>
            </a:r>
            <a:r>
              <a:rPr lang="en-US" sz="1600" dirty="0" smtClean="0"/>
              <a:t> from surface which extend to jaw(ossifying </a:t>
            </a:r>
            <a:r>
              <a:rPr lang="en-US" sz="1600" dirty="0" err="1" smtClean="0"/>
              <a:t>fibroma,ivory</a:t>
            </a:r>
            <a:r>
              <a:rPr lang="en-US" sz="1600" dirty="0" smtClean="0"/>
              <a:t> </a:t>
            </a:r>
            <a:r>
              <a:rPr lang="en-US" sz="1600" dirty="0" err="1" smtClean="0"/>
              <a:t>osteoma</a:t>
            </a:r>
            <a:r>
              <a:rPr lang="en-US" sz="1600" dirty="0" smtClean="0"/>
              <a:t> etc.)</a:t>
            </a:r>
            <a:endParaRPr lang="en-US" sz="1600"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cysts of jaw"/>
          <p:cNvPicPr>
            <a:picLocks noChangeAspect="1" noChangeArrowheads="1"/>
          </p:cNvPicPr>
          <p:nvPr/>
        </p:nvPicPr>
        <p:blipFill>
          <a:blip r:embed="rId2"/>
          <a:srcRect/>
          <a:stretch>
            <a:fillRect/>
          </a:stretch>
        </p:blipFill>
        <p:spPr bwMode="auto">
          <a:xfrm>
            <a:off x="304801" y="304800"/>
            <a:ext cx="8534399" cy="6400800"/>
          </a:xfrm>
          <a:prstGeom prst="rect">
            <a:avLst/>
          </a:prstGeom>
          <a:noFill/>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smtClean="0"/>
              <a:t>EPULIS</a:t>
            </a:r>
            <a:endParaRPr lang="en-US" dirty="0"/>
          </a:p>
        </p:txBody>
      </p:sp>
      <p:sp>
        <p:nvSpPr>
          <p:cNvPr id="3" name="Content Placeholder 2"/>
          <p:cNvSpPr>
            <a:spLocks noGrp="1"/>
          </p:cNvSpPr>
          <p:nvPr>
            <p:ph idx="1"/>
          </p:nvPr>
        </p:nvSpPr>
        <p:spPr>
          <a:xfrm>
            <a:off x="457200" y="914400"/>
            <a:ext cx="8229600" cy="5211763"/>
          </a:xfrm>
        </p:spPr>
        <p:txBody>
          <a:bodyPr>
            <a:normAutofit fontScale="62500" lnSpcReduction="20000"/>
          </a:bodyPr>
          <a:lstStyle/>
          <a:p>
            <a:pPr>
              <a:buNone/>
            </a:pPr>
            <a:r>
              <a:rPr lang="en-US" dirty="0" smtClean="0"/>
              <a:t>Definition- It is a swelling arising from the </a:t>
            </a:r>
          </a:p>
          <a:p>
            <a:pPr>
              <a:buNone/>
            </a:pPr>
            <a:r>
              <a:rPr lang="en-US" dirty="0" smtClean="0"/>
              <a:t>                    </a:t>
            </a:r>
            <a:r>
              <a:rPr lang="en-US" dirty="0" err="1" smtClean="0"/>
              <a:t>muco-periosteum</a:t>
            </a:r>
            <a:r>
              <a:rPr lang="en-US" dirty="0" smtClean="0"/>
              <a:t> of gum.</a:t>
            </a:r>
          </a:p>
          <a:p>
            <a:pPr>
              <a:buNone/>
            </a:pPr>
            <a:r>
              <a:rPr lang="en-US" dirty="0" smtClean="0">
                <a:solidFill>
                  <a:srgbClr val="FF0000"/>
                </a:solidFill>
              </a:rPr>
              <a:t>1.Congenital </a:t>
            </a:r>
            <a:r>
              <a:rPr lang="en-US" dirty="0" err="1" smtClean="0">
                <a:solidFill>
                  <a:srgbClr val="FF0000"/>
                </a:solidFill>
              </a:rPr>
              <a:t>epulis</a:t>
            </a:r>
            <a:r>
              <a:rPr lang="en-US" dirty="0" smtClean="0"/>
              <a:t>-Common in girls and in upper </a:t>
            </a:r>
            <a:r>
              <a:rPr lang="en-US" dirty="0" err="1" smtClean="0"/>
              <a:t>jaw.Not</a:t>
            </a:r>
            <a:r>
              <a:rPr lang="en-US" dirty="0" smtClean="0"/>
              <a:t> a </a:t>
            </a:r>
            <a:r>
              <a:rPr lang="en-US" dirty="0" err="1" smtClean="0"/>
              <a:t>malignant.Bleeds</a:t>
            </a:r>
            <a:r>
              <a:rPr lang="en-US" dirty="0" smtClean="0"/>
              <a:t> on touch.</a:t>
            </a:r>
          </a:p>
          <a:p>
            <a:pPr>
              <a:buNone/>
            </a:pPr>
            <a:r>
              <a:rPr lang="en-US" dirty="0" smtClean="0"/>
              <a:t>         Treatment-Excision</a:t>
            </a:r>
          </a:p>
          <a:p>
            <a:pPr>
              <a:buNone/>
            </a:pPr>
            <a:r>
              <a:rPr lang="en-US" dirty="0" smtClean="0">
                <a:solidFill>
                  <a:srgbClr val="FF0000"/>
                </a:solidFill>
              </a:rPr>
              <a:t> 2.Fibrous </a:t>
            </a:r>
            <a:r>
              <a:rPr lang="en-US" dirty="0" err="1" smtClean="0">
                <a:solidFill>
                  <a:srgbClr val="FF0000"/>
                </a:solidFill>
              </a:rPr>
              <a:t>epulis</a:t>
            </a:r>
            <a:r>
              <a:rPr lang="en-US" dirty="0" smtClean="0"/>
              <a:t>-Any person with carries </a:t>
            </a:r>
            <a:r>
              <a:rPr lang="en-US" dirty="0" err="1" smtClean="0"/>
              <a:t>tooth.Seen</a:t>
            </a:r>
            <a:r>
              <a:rPr lang="en-US" dirty="0" smtClean="0"/>
              <a:t> adjacent to carries </a:t>
            </a:r>
            <a:r>
              <a:rPr lang="en-US" dirty="0" err="1" smtClean="0"/>
              <a:t>tooth.Commonest</a:t>
            </a:r>
            <a:r>
              <a:rPr lang="en-US" dirty="0" smtClean="0"/>
              <a:t> </a:t>
            </a:r>
            <a:r>
              <a:rPr lang="en-US" dirty="0" err="1" smtClean="0"/>
              <a:t>variety.It</a:t>
            </a:r>
            <a:r>
              <a:rPr lang="en-US" dirty="0" smtClean="0"/>
              <a:t> is </a:t>
            </a:r>
            <a:r>
              <a:rPr lang="en-US" dirty="0" err="1" smtClean="0"/>
              <a:t>fibroma</a:t>
            </a:r>
            <a:r>
              <a:rPr lang="en-US" dirty="0" smtClean="0"/>
              <a:t> arising from the periodontal membrane.</a:t>
            </a:r>
          </a:p>
          <a:p>
            <a:pPr>
              <a:buNone/>
            </a:pPr>
            <a:r>
              <a:rPr lang="en-US" dirty="0" smtClean="0"/>
              <a:t>    D/D-</a:t>
            </a:r>
            <a:r>
              <a:rPr lang="en-US" dirty="0" err="1" smtClean="0"/>
              <a:t>Squemous</a:t>
            </a:r>
            <a:r>
              <a:rPr lang="en-US" dirty="0" smtClean="0"/>
              <a:t> cell carcinoma of gum</a:t>
            </a:r>
          </a:p>
          <a:p>
            <a:pPr>
              <a:buNone/>
            </a:pPr>
            <a:r>
              <a:rPr lang="en-US" dirty="0" smtClean="0"/>
              <a:t>    Investigation- X-ray</a:t>
            </a:r>
          </a:p>
          <a:p>
            <a:pPr>
              <a:buNone/>
            </a:pPr>
            <a:r>
              <a:rPr lang="en-US" dirty="0" smtClean="0"/>
              <a:t>                            -OPG</a:t>
            </a:r>
          </a:p>
          <a:p>
            <a:pPr>
              <a:buNone/>
            </a:pPr>
            <a:r>
              <a:rPr lang="en-US" dirty="0" smtClean="0"/>
              <a:t>                            -Biopsy from the lesion </a:t>
            </a:r>
          </a:p>
          <a:p>
            <a:pPr>
              <a:buNone/>
            </a:pPr>
            <a:r>
              <a:rPr lang="en-US" dirty="0" smtClean="0"/>
              <a:t>     Treatment-Excision with extraction of the adjacent tooth.</a:t>
            </a:r>
          </a:p>
          <a:p>
            <a:pPr>
              <a:buNone/>
            </a:pPr>
            <a:r>
              <a:rPr lang="en-US" dirty="0" smtClean="0"/>
              <a:t> </a:t>
            </a:r>
            <a:r>
              <a:rPr lang="en-US" dirty="0" smtClean="0">
                <a:solidFill>
                  <a:srgbClr val="FF0000"/>
                </a:solidFill>
              </a:rPr>
              <a:t>3.Pregnancy </a:t>
            </a:r>
            <a:r>
              <a:rPr lang="en-US" dirty="0" err="1" smtClean="0">
                <a:solidFill>
                  <a:srgbClr val="FF0000"/>
                </a:solidFill>
              </a:rPr>
              <a:t>epulis</a:t>
            </a:r>
            <a:r>
              <a:rPr lang="en-US" dirty="0" smtClean="0"/>
              <a:t>-Due to inflammatory gingivitis usually during 3</a:t>
            </a:r>
            <a:r>
              <a:rPr lang="en-US" baseline="30000" dirty="0" smtClean="0"/>
              <a:t>rd</a:t>
            </a:r>
            <a:r>
              <a:rPr lang="en-US" dirty="0" smtClean="0"/>
              <a:t> month of pregnancy.</a:t>
            </a:r>
          </a:p>
          <a:p>
            <a:pPr>
              <a:buNone/>
            </a:pPr>
            <a:r>
              <a:rPr lang="en-US" dirty="0" smtClean="0"/>
              <a:t>     Usually dissolve after pregnancy otherwise excision is done.</a:t>
            </a:r>
          </a:p>
          <a:p>
            <a:pPr>
              <a:buNone/>
            </a:pPr>
            <a:r>
              <a:rPr lang="en-US" dirty="0" smtClean="0"/>
              <a:t>                     </a:t>
            </a:r>
            <a:endParaRPr lang="en-US" dirty="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epulis"/>
          <p:cNvPicPr>
            <a:picLocks noChangeAspect="1" noChangeArrowheads="1"/>
          </p:cNvPicPr>
          <p:nvPr/>
        </p:nvPicPr>
        <p:blipFill>
          <a:blip r:embed="rId2"/>
          <a:srcRect/>
          <a:stretch>
            <a:fillRect/>
          </a:stretch>
        </p:blipFill>
        <p:spPr bwMode="auto">
          <a:xfrm>
            <a:off x="0" y="838200"/>
            <a:ext cx="2819400" cy="5638800"/>
          </a:xfrm>
          <a:prstGeom prst="rect">
            <a:avLst/>
          </a:prstGeom>
          <a:noFill/>
        </p:spPr>
      </p:pic>
      <p:pic>
        <p:nvPicPr>
          <p:cNvPr id="1028" name="Picture 4" descr="Image result for epulis"/>
          <p:cNvPicPr>
            <a:picLocks noChangeAspect="1" noChangeArrowheads="1"/>
          </p:cNvPicPr>
          <p:nvPr/>
        </p:nvPicPr>
        <p:blipFill>
          <a:blip r:embed="rId3"/>
          <a:srcRect/>
          <a:stretch>
            <a:fillRect/>
          </a:stretch>
        </p:blipFill>
        <p:spPr bwMode="auto">
          <a:xfrm>
            <a:off x="2971800" y="838200"/>
            <a:ext cx="6172200" cy="57150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Image result for leukoplak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27" name="Picture 3" descr="C:\Users\ASUS X\Downloads\leukoplakia_high.jpg"/>
          <p:cNvPicPr>
            <a:picLocks noChangeAspect="1" noChangeArrowheads="1"/>
          </p:cNvPicPr>
          <p:nvPr/>
        </p:nvPicPr>
        <p:blipFill>
          <a:blip r:embed="rId2"/>
          <a:srcRect/>
          <a:stretch>
            <a:fillRect/>
          </a:stretch>
        </p:blipFill>
        <p:spPr bwMode="auto">
          <a:xfrm>
            <a:off x="351743" y="990600"/>
            <a:ext cx="4385358" cy="4876800"/>
          </a:xfrm>
          <a:prstGeom prst="rect">
            <a:avLst/>
          </a:prstGeom>
          <a:noFill/>
        </p:spPr>
      </p:pic>
      <p:pic>
        <p:nvPicPr>
          <p:cNvPr id="1028" name="Picture 4" descr="C:\Users\ASUS X\Downloads\leuko2.jpg"/>
          <p:cNvPicPr>
            <a:picLocks noChangeAspect="1" noChangeArrowheads="1"/>
          </p:cNvPicPr>
          <p:nvPr/>
        </p:nvPicPr>
        <p:blipFill>
          <a:blip r:embed="rId3"/>
          <a:srcRect/>
          <a:stretch>
            <a:fillRect/>
          </a:stretch>
        </p:blipFill>
        <p:spPr bwMode="auto">
          <a:xfrm>
            <a:off x="4939004" y="914401"/>
            <a:ext cx="3823996" cy="5105400"/>
          </a:xfrm>
          <a:prstGeom prst="rect">
            <a:avLst/>
          </a:prstGeom>
          <a:noFill/>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77500" lnSpcReduction="20000"/>
          </a:bodyPr>
          <a:lstStyle/>
          <a:p>
            <a:pPr>
              <a:buNone/>
            </a:pPr>
            <a:r>
              <a:rPr lang="en-US" dirty="0" smtClean="0">
                <a:solidFill>
                  <a:srgbClr val="FF0000"/>
                </a:solidFill>
              </a:rPr>
              <a:t>4.Myelomatous </a:t>
            </a:r>
            <a:r>
              <a:rPr lang="en-US" dirty="0" err="1" smtClean="0">
                <a:solidFill>
                  <a:srgbClr val="FF0000"/>
                </a:solidFill>
              </a:rPr>
              <a:t>epulis</a:t>
            </a:r>
            <a:r>
              <a:rPr lang="en-US" dirty="0" smtClean="0">
                <a:solidFill>
                  <a:srgbClr val="FF0000"/>
                </a:solidFill>
              </a:rPr>
              <a:t>-</a:t>
            </a:r>
          </a:p>
          <a:p>
            <a:pPr>
              <a:buNone/>
            </a:pPr>
            <a:r>
              <a:rPr lang="en-US" dirty="0" smtClean="0"/>
              <a:t>       It is seen in leukemia patient . </a:t>
            </a:r>
          </a:p>
          <a:p>
            <a:pPr>
              <a:buNone/>
            </a:pPr>
            <a:r>
              <a:rPr lang="en-US" dirty="0" smtClean="0"/>
              <a:t>       Treatment- Treat for leukemia</a:t>
            </a:r>
          </a:p>
          <a:p>
            <a:pPr>
              <a:buNone/>
            </a:pPr>
            <a:r>
              <a:rPr lang="en-US" dirty="0" smtClean="0"/>
              <a:t> </a:t>
            </a:r>
            <a:r>
              <a:rPr lang="en-US" dirty="0" smtClean="0">
                <a:solidFill>
                  <a:srgbClr val="FF0000"/>
                </a:solidFill>
              </a:rPr>
              <a:t>5.Granulomatous-</a:t>
            </a:r>
          </a:p>
          <a:p>
            <a:pPr>
              <a:buNone/>
            </a:pPr>
            <a:r>
              <a:rPr lang="en-US" dirty="0" smtClean="0"/>
              <a:t>       It is seen as mass of </a:t>
            </a:r>
            <a:r>
              <a:rPr lang="en-US" dirty="0" err="1" smtClean="0"/>
              <a:t>granulomatous</a:t>
            </a:r>
            <a:r>
              <a:rPr lang="en-US" dirty="0" smtClean="0"/>
              <a:t> tissue</a:t>
            </a:r>
          </a:p>
          <a:p>
            <a:pPr>
              <a:buNone/>
            </a:pPr>
            <a:r>
              <a:rPr lang="en-US" dirty="0" smtClean="0"/>
              <a:t>       near the carries tooth.</a:t>
            </a:r>
          </a:p>
          <a:p>
            <a:pPr>
              <a:buNone/>
            </a:pPr>
            <a:r>
              <a:rPr lang="en-US" dirty="0" smtClean="0"/>
              <a:t> </a:t>
            </a:r>
            <a:r>
              <a:rPr lang="en-US" dirty="0" smtClean="0">
                <a:solidFill>
                  <a:srgbClr val="FF0000"/>
                </a:solidFill>
              </a:rPr>
              <a:t>6.Giant cell </a:t>
            </a:r>
            <a:r>
              <a:rPr lang="en-US" dirty="0" err="1" smtClean="0">
                <a:solidFill>
                  <a:srgbClr val="FF0000"/>
                </a:solidFill>
              </a:rPr>
              <a:t>epulis</a:t>
            </a:r>
            <a:r>
              <a:rPr lang="en-US" dirty="0" smtClean="0">
                <a:solidFill>
                  <a:srgbClr val="FF0000"/>
                </a:solidFill>
              </a:rPr>
              <a:t>-</a:t>
            </a:r>
          </a:p>
          <a:p>
            <a:pPr>
              <a:buNone/>
            </a:pPr>
            <a:r>
              <a:rPr lang="en-US" dirty="0" smtClean="0"/>
              <a:t>       In </a:t>
            </a:r>
            <a:r>
              <a:rPr lang="en-US" dirty="0" err="1" smtClean="0"/>
              <a:t>osteoclastoma</a:t>
            </a:r>
            <a:r>
              <a:rPr lang="en-US" dirty="0" smtClean="0"/>
              <a:t> causes ulceration &amp;</a:t>
            </a:r>
          </a:p>
          <a:p>
            <a:pPr>
              <a:buNone/>
            </a:pPr>
            <a:r>
              <a:rPr lang="en-US" dirty="0" smtClean="0"/>
              <a:t>       bleeding.</a:t>
            </a:r>
          </a:p>
          <a:p>
            <a:pPr>
              <a:buNone/>
            </a:pPr>
            <a:r>
              <a:rPr lang="en-US" dirty="0" smtClean="0"/>
              <a:t> </a:t>
            </a:r>
            <a:r>
              <a:rPr lang="en-US" dirty="0" smtClean="0">
                <a:solidFill>
                  <a:srgbClr val="FF0000"/>
                </a:solidFill>
              </a:rPr>
              <a:t>7.Carcinomatous</a:t>
            </a:r>
            <a:r>
              <a:rPr lang="en-US" dirty="0" smtClean="0"/>
              <a:t>-Squamous cell carcinoma of the alveolus &amp; gum presenting as </a:t>
            </a:r>
            <a:r>
              <a:rPr lang="en-US" dirty="0" err="1" smtClean="0"/>
              <a:t>hard,localized</a:t>
            </a:r>
            <a:r>
              <a:rPr lang="en-US" dirty="0" smtClean="0"/>
              <a:t> </a:t>
            </a:r>
            <a:r>
              <a:rPr lang="en-US" dirty="0" err="1" smtClean="0"/>
              <a:t>indurated</a:t>
            </a:r>
            <a:r>
              <a:rPr lang="en-US" dirty="0" smtClean="0"/>
              <a:t> swelling with ulceration.</a:t>
            </a:r>
          </a:p>
          <a:p>
            <a:pPr>
              <a:buNone/>
            </a:pPr>
            <a:r>
              <a:rPr lang="en-US" dirty="0" smtClean="0"/>
              <a:t> </a:t>
            </a:r>
            <a:r>
              <a:rPr lang="en-US" dirty="0" smtClean="0">
                <a:solidFill>
                  <a:srgbClr val="FF0000"/>
                </a:solidFill>
              </a:rPr>
              <a:t>8.Fibrosarcomatous </a:t>
            </a:r>
            <a:r>
              <a:rPr lang="en-US" dirty="0" err="1" smtClean="0">
                <a:solidFill>
                  <a:srgbClr val="FF0000"/>
                </a:solidFill>
              </a:rPr>
              <a:t>epulis</a:t>
            </a:r>
            <a:r>
              <a:rPr lang="en-US" dirty="0" smtClean="0"/>
              <a:t>-arising from fibrous tissue gum.</a:t>
            </a:r>
            <a:endParaRPr lang="en-US" dirty="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34962"/>
          </a:xfrm>
        </p:spPr>
        <p:txBody>
          <a:bodyPr>
            <a:normAutofit fontScale="90000"/>
          </a:bodyPr>
          <a:lstStyle/>
          <a:p>
            <a:endParaRPr lang="en-US" dirty="0"/>
          </a:p>
        </p:txBody>
      </p:sp>
      <p:pic>
        <p:nvPicPr>
          <p:cNvPr id="64514" name="Picture 2" descr="Image result for ODONTOMA"/>
          <p:cNvPicPr>
            <a:picLocks noChangeAspect="1" noChangeArrowheads="1"/>
          </p:cNvPicPr>
          <p:nvPr/>
        </p:nvPicPr>
        <p:blipFill>
          <a:blip r:embed="rId2"/>
          <a:srcRect/>
          <a:stretch>
            <a:fillRect/>
          </a:stretch>
        </p:blipFill>
        <p:spPr bwMode="auto">
          <a:xfrm>
            <a:off x="236452" y="304800"/>
            <a:ext cx="8624393" cy="6096000"/>
          </a:xfrm>
          <a:prstGeom prst="rect">
            <a:avLst/>
          </a:prstGeom>
          <a:noFill/>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descr="Image result for ODONTOMA"/>
          <p:cNvPicPr>
            <a:picLocks noChangeAspect="1" noChangeArrowheads="1"/>
          </p:cNvPicPr>
          <p:nvPr/>
        </p:nvPicPr>
        <p:blipFill>
          <a:blip r:embed="rId2"/>
          <a:srcRect/>
          <a:stretch>
            <a:fillRect/>
          </a:stretch>
        </p:blipFill>
        <p:spPr bwMode="auto">
          <a:xfrm>
            <a:off x="25921" y="685800"/>
            <a:ext cx="8740620" cy="5791200"/>
          </a:xfrm>
          <a:prstGeom prst="rect">
            <a:avLst/>
          </a:prstGeom>
          <a:noFill/>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solidFill>
                  <a:srgbClr val="FF0000"/>
                </a:solidFill>
              </a:rPr>
              <a:t>ODONTOMES </a:t>
            </a:r>
            <a:endParaRPr lang="en-US" dirty="0">
              <a:solidFill>
                <a:srgbClr val="FF0000"/>
              </a:solidFill>
            </a:endParaRPr>
          </a:p>
        </p:txBody>
      </p:sp>
      <p:sp>
        <p:nvSpPr>
          <p:cNvPr id="3" name="Content Placeholder 2"/>
          <p:cNvSpPr>
            <a:spLocks noGrp="1"/>
          </p:cNvSpPr>
          <p:nvPr>
            <p:ph idx="1"/>
          </p:nvPr>
        </p:nvSpPr>
        <p:spPr>
          <a:xfrm>
            <a:off x="457200" y="914400"/>
            <a:ext cx="8229600" cy="5211763"/>
          </a:xfrm>
        </p:spPr>
        <p:txBody>
          <a:bodyPr/>
          <a:lstStyle/>
          <a:p>
            <a:pPr>
              <a:buNone/>
            </a:pPr>
            <a:r>
              <a:rPr lang="en-US" dirty="0" smtClean="0"/>
              <a:t>Definition- </a:t>
            </a:r>
          </a:p>
          <a:p>
            <a:pPr>
              <a:buNone/>
            </a:pPr>
            <a:r>
              <a:rPr lang="en-US" dirty="0" smtClean="0"/>
              <a:t>                An </a:t>
            </a:r>
            <a:r>
              <a:rPr lang="en-US" b="1" dirty="0" err="1" smtClean="0"/>
              <a:t>odontome</a:t>
            </a:r>
            <a:r>
              <a:rPr lang="en-US" dirty="0" smtClean="0"/>
              <a:t> is a benign tumor of</a:t>
            </a:r>
          </a:p>
          <a:p>
            <a:pPr>
              <a:buNone/>
            </a:pPr>
            <a:r>
              <a:rPr lang="en-US" dirty="0" smtClean="0"/>
              <a:t>                cells of dental tissue. (i.e. linked to</a:t>
            </a:r>
          </a:p>
          <a:p>
            <a:pPr>
              <a:buNone/>
            </a:pPr>
            <a:r>
              <a:rPr lang="en-US" dirty="0" smtClean="0"/>
              <a:t>                tooth development ).</a:t>
            </a:r>
          </a:p>
          <a:p>
            <a:pPr>
              <a:buNone/>
            </a:pPr>
            <a:r>
              <a:rPr lang="en-US" dirty="0" smtClean="0"/>
              <a:t>    Specifically, it is a dental </a:t>
            </a:r>
            <a:r>
              <a:rPr lang="en-US" dirty="0" err="1" smtClean="0"/>
              <a:t>hamartoma</a:t>
            </a:r>
            <a:r>
              <a:rPr lang="en-US" dirty="0" smtClean="0"/>
              <a:t>, meaning that it is composed of normal dental tissue that has grown in an irregular way.</a:t>
            </a:r>
            <a:endParaRPr lang="en-US" dirty="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what are the dental tissues"/>
          <p:cNvPicPr>
            <a:picLocks noChangeAspect="1" noChangeArrowheads="1"/>
          </p:cNvPicPr>
          <p:nvPr/>
        </p:nvPicPr>
        <p:blipFill>
          <a:blip r:embed="rId2"/>
          <a:srcRect/>
          <a:stretch>
            <a:fillRect/>
          </a:stretch>
        </p:blipFill>
        <p:spPr bwMode="auto">
          <a:xfrm>
            <a:off x="191574" y="457200"/>
            <a:ext cx="8647625" cy="6019800"/>
          </a:xfrm>
          <a:prstGeom prst="rect">
            <a:avLst/>
          </a:prstGeom>
          <a:noFill/>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685800"/>
            <a:ext cx="8229600" cy="5516563"/>
          </a:xfrm>
        </p:spPr>
        <p:txBody>
          <a:bodyPr>
            <a:normAutofit/>
          </a:bodyPr>
          <a:lstStyle/>
          <a:p>
            <a:pPr>
              <a:buNone/>
            </a:pPr>
            <a:r>
              <a:rPr lang="en-US" sz="4600" dirty="0" smtClean="0">
                <a:solidFill>
                  <a:srgbClr val="FF0000"/>
                </a:solidFill>
              </a:rPr>
              <a:t>   The important  and common</a:t>
            </a:r>
          </a:p>
          <a:p>
            <a:pPr>
              <a:buNone/>
            </a:pPr>
            <a:r>
              <a:rPr lang="en-US" sz="4600" dirty="0" smtClean="0">
                <a:solidFill>
                  <a:srgbClr val="FF0000"/>
                </a:solidFill>
              </a:rPr>
              <a:t>      dental tumor like swelling</a:t>
            </a:r>
          </a:p>
          <a:p>
            <a:pPr>
              <a:buNone/>
            </a:pPr>
            <a:r>
              <a:rPr lang="en-US" dirty="0" smtClean="0"/>
              <a:t>                 </a:t>
            </a:r>
          </a:p>
          <a:p>
            <a:pPr>
              <a:buNone/>
            </a:pPr>
            <a:r>
              <a:rPr lang="en-US" dirty="0" smtClean="0"/>
              <a:t>                 *</a:t>
            </a:r>
            <a:r>
              <a:rPr lang="en-US" dirty="0" err="1" smtClean="0"/>
              <a:t>Admantinoma</a:t>
            </a:r>
            <a:endParaRPr lang="en-US" dirty="0" smtClean="0"/>
          </a:p>
          <a:p>
            <a:pPr>
              <a:buNone/>
            </a:pPr>
            <a:r>
              <a:rPr lang="en-US" dirty="0" smtClean="0"/>
              <a:t>                 * Dental cyst </a:t>
            </a:r>
          </a:p>
          <a:p>
            <a:pPr>
              <a:buNone/>
            </a:pPr>
            <a:r>
              <a:rPr lang="en-US" dirty="0" smtClean="0"/>
              <a:t>                 *</a:t>
            </a:r>
            <a:r>
              <a:rPr lang="en-US" dirty="0" err="1" smtClean="0"/>
              <a:t>Dentigerous</a:t>
            </a:r>
            <a:r>
              <a:rPr lang="en-US" dirty="0" smtClean="0"/>
              <a:t> cyst.</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normAutofit/>
          </a:bodyPr>
          <a:lstStyle/>
          <a:p>
            <a:pPr>
              <a:buNone/>
            </a:pPr>
            <a:endParaRPr lang="en-US" dirty="0" smtClean="0">
              <a:solidFill>
                <a:srgbClr val="C00000"/>
              </a:solidFill>
            </a:endParaRPr>
          </a:p>
          <a:p>
            <a:pPr>
              <a:buNone/>
            </a:pPr>
            <a:endParaRPr lang="en-US" dirty="0" smtClean="0">
              <a:solidFill>
                <a:srgbClr val="C00000"/>
              </a:solidFill>
            </a:endParaRPr>
          </a:p>
          <a:p>
            <a:pPr>
              <a:buNone/>
            </a:pPr>
            <a:r>
              <a:rPr lang="en-US" dirty="0" smtClean="0">
                <a:solidFill>
                  <a:srgbClr val="C00000"/>
                </a:solidFill>
              </a:rPr>
              <a:t>                           </a:t>
            </a:r>
            <a:r>
              <a:rPr lang="en-US" sz="4000" dirty="0" err="1" smtClean="0">
                <a:solidFill>
                  <a:srgbClr val="C00000"/>
                </a:solidFill>
              </a:rPr>
              <a:t>Admantinoma</a:t>
            </a:r>
            <a:r>
              <a:rPr lang="en-US" sz="4000" dirty="0" smtClean="0">
                <a:solidFill>
                  <a:srgbClr val="C00000"/>
                </a:solidFill>
              </a:rPr>
              <a:t> </a:t>
            </a:r>
          </a:p>
          <a:p>
            <a:pPr>
              <a:buNone/>
            </a:pPr>
            <a:endParaRPr lang="en-US" dirty="0" smtClean="0">
              <a:solidFill>
                <a:srgbClr val="C00000"/>
              </a:solidFill>
            </a:endParaRPr>
          </a:p>
          <a:p>
            <a:pPr>
              <a:buNone/>
            </a:pPr>
            <a:endParaRPr lang="en-US" dirty="0" smtClean="0">
              <a:solidFill>
                <a:srgbClr val="C00000"/>
              </a:solidFill>
            </a:endParaRPr>
          </a:p>
          <a:p>
            <a:pPr>
              <a:buNone/>
            </a:pPr>
            <a:endParaRPr lang="en-US" dirty="0" smtClean="0">
              <a:solidFill>
                <a:srgbClr val="C00000"/>
              </a:solidFill>
            </a:endParaRPr>
          </a:p>
          <a:p>
            <a:pPr>
              <a:buNone/>
            </a:pPr>
            <a:r>
              <a:rPr lang="en-US" dirty="0" smtClean="0">
                <a:solidFill>
                  <a:srgbClr val="C00000"/>
                </a:solidFill>
              </a:rPr>
              <a:t>(Eve’s disease, </a:t>
            </a:r>
            <a:r>
              <a:rPr lang="en-US" dirty="0" err="1" smtClean="0">
                <a:solidFill>
                  <a:srgbClr val="C00000"/>
                </a:solidFill>
              </a:rPr>
              <a:t>multilocular</a:t>
            </a:r>
            <a:r>
              <a:rPr lang="en-US" dirty="0" smtClean="0">
                <a:solidFill>
                  <a:srgbClr val="C00000"/>
                </a:solidFill>
              </a:rPr>
              <a:t> cystic disease of jaw)</a:t>
            </a:r>
          </a:p>
          <a:p>
            <a:pPr>
              <a:buNone/>
            </a:pPr>
            <a:r>
              <a:rPr lang="en-US" dirty="0" smtClean="0"/>
              <a:t> </a:t>
            </a:r>
            <a:endParaRPr lang="en-US" dirty="0"/>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normAutofit fontScale="77500" lnSpcReduction="20000"/>
          </a:bodyPr>
          <a:lstStyle/>
          <a:p>
            <a:pPr>
              <a:buNone/>
            </a:pPr>
            <a:r>
              <a:rPr lang="en-US" dirty="0" smtClean="0"/>
              <a:t>This tumor arise from the Enamel forming cells.</a:t>
            </a:r>
          </a:p>
          <a:p>
            <a:pPr>
              <a:buNone/>
            </a:pPr>
            <a:r>
              <a:rPr lang="en-US" dirty="0" smtClean="0"/>
              <a:t>      It is slow growing, benign </a:t>
            </a:r>
            <a:r>
              <a:rPr lang="en-US" dirty="0" err="1" smtClean="0"/>
              <a:t>tumur</a:t>
            </a:r>
            <a:r>
              <a:rPr lang="en-US" dirty="0" smtClean="0"/>
              <a:t> .</a:t>
            </a:r>
          </a:p>
          <a:p>
            <a:pPr>
              <a:buNone/>
            </a:pPr>
            <a:r>
              <a:rPr lang="en-US" dirty="0" smtClean="0"/>
              <a:t>      It behaves like basal cell carcinoma.</a:t>
            </a:r>
          </a:p>
          <a:p>
            <a:pPr>
              <a:buNone/>
            </a:pPr>
            <a:r>
              <a:rPr lang="en-US" dirty="0" smtClean="0"/>
              <a:t>Sites-Mandible –commonest site.</a:t>
            </a:r>
          </a:p>
          <a:p>
            <a:pPr>
              <a:buNone/>
            </a:pPr>
            <a:r>
              <a:rPr lang="en-US" dirty="0" smtClean="0"/>
              <a:t>        -Tibia</a:t>
            </a:r>
          </a:p>
          <a:p>
            <a:pPr>
              <a:buNone/>
            </a:pPr>
            <a:r>
              <a:rPr lang="en-US" dirty="0" smtClean="0"/>
              <a:t>       -</a:t>
            </a:r>
            <a:r>
              <a:rPr lang="en-US" dirty="0" err="1" smtClean="0"/>
              <a:t>Pitutary</a:t>
            </a:r>
            <a:endParaRPr lang="en-US" dirty="0" smtClean="0"/>
          </a:p>
          <a:p>
            <a:pPr>
              <a:buNone/>
            </a:pPr>
            <a:r>
              <a:rPr lang="en-US" dirty="0" smtClean="0"/>
              <a:t>Clinical features-Age 40-50 yrs.</a:t>
            </a:r>
          </a:p>
          <a:p>
            <a:pPr>
              <a:buNone/>
            </a:pPr>
            <a:r>
              <a:rPr lang="en-US" dirty="0" smtClean="0"/>
              <a:t>                      -Seen near angle &amp; </a:t>
            </a:r>
            <a:r>
              <a:rPr lang="en-US" dirty="0" err="1" smtClean="0"/>
              <a:t>ramus</a:t>
            </a:r>
            <a:r>
              <a:rPr lang="en-US" dirty="0" smtClean="0"/>
              <a:t> of mandible.</a:t>
            </a:r>
          </a:p>
          <a:p>
            <a:pPr>
              <a:buNone/>
            </a:pPr>
            <a:r>
              <a:rPr lang="en-US" dirty="0" smtClean="0"/>
              <a:t>                      -Tumor undergoes cystic degeneration.</a:t>
            </a:r>
          </a:p>
          <a:p>
            <a:pPr>
              <a:buNone/>
            </a:pPr>
            <a:r>
              <a:rPr lang="en-US" dirty="0" smtClean="0"/>
              <a:t>                      -Expansion of outer table of mandible &amp;</a:t>
            </a:r>
          </a:p>
          <a:p>
            <a:pPr>
              <a:buNone/>
            </a:pPr>
            <a:r>
              <a:rPr lang="en-US" dirty="0" smtClean="0"/>
              <a:t>                       fracture.</a:t>
            </a:r>
          </a:p>
          <a:p>
            <a:pPr>
              <a:buNone/>
            </a:pPr>
            <a:r>
              <a:rPr lang="en-US" dirty="0" smtClean="0"/>
              <a:t>Diagnosis-</a:t>
            </a:r>
          </a:p>
          <a:p>
            <a:pPr>
              <a:buNone/>
            </a:pPr>
            <a:r>
              <a:rPr lang="en-US" dirty="0" smtClean="0"/>
              <a:t>       X-ray:-- A large cyst and multiple smaller cyst due to </a:t>
            </a:r>
            <a:r>
              <a:rPr lang="en-US" dirty="0" err="1" smtClean="0"/>
              <a:t>trabeculations</a:t>
            </a:r>
            <a:r>
              <a:rPr lang="en-US" dirty="0" smtClean="0"/>
              <a:t> called </a:t>
            </a:r>
            <a:r>
              <a:rPr lang="en-US" dirty="0" smtClean="0">
                <a:solidFill>
                  <a:srgbClr val="FF0000"/>
                </a:solidFill>
              </a:rPr>
              <a:t>honeycomb appearance</a:t>
            </a:r>
            <a:r>
              <a:rPr lang="en-US" dirty="0" smtClean="0"/>
              <a:t>.</a:t>
            </a:r>
          </a:p>
          <a:p>
            <a:pPr>
              <a:buNone/>
            </a:pPr>
            <a:endParaRPr lang="en-US" dirty="0" smtClean="0"/>
          </a:p>
          <a:p>
            <a:endParaRPr lang="en-US" dirty="0"/>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 descr="Image result for adamantinoma mandible"/>
          <p:cNvPicPr>
            <a:picLocks noChangeAspect="1" noChangeArrowheads="1"/>
          </p:cNvPicPr>
          <p:nvPr/>
        </p:nvPicPr>
        <p:blipFill>
          <a:blip r:embed="rId2"/>
          <a:srcRect/>
          <a:stretch>
            <a:fillRect/>
          </a:stretch>
        </p:blipFill>
        <p:spPr bwMode="auto">
          <a:xfrm>
            <a:off x="39175" y="0"/>
            <a:ext cx="9104825" cy="6858000"/>
          </a:xfrm>
          <a:prstGeom prst="rect">
            <a:avLst/>
          </a:prstGeom>
          <a:noFill/>
        </p:spPr>
      </p:pic>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38" name="Picture 2" descr="Image result for adamantinoma"/>
          <p:cNvPicPr>
            <a:picLocks noChangeAspect="1" noChangeArrowheads="1"/>
          </p:cNvPicPr>
          <p:nvPr/>
        </p:nvPicPr>
        <p:blipFill>
          <a:blip r:embed="rId2"/>
          <a:srcRect/>
          <a:stretch>
            <a:fillRect/>
          </a:stretch>
        </p:blipFill>
        <p:spPr bwMode="auto">
          <a:xfrm>
            <a:off x="228600" y="0"/>
            <a:ext cx="8686800" cy="6686551"/>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135563"/>
          </a:xfrm>
        </p:spPr>
        <p:txBody>
          <a:bodyPr>
            <a:normAutofit fontScale="62500" lnSpcReduction="20000"/>
          </a:bodyPr>
          <a:lstStyle/>
          <a:p>
            <a:pPr>
              <a:buNone/>
            </a:pPr>
            <a:r>
              <a:rPr lang="en-US" dirty="0" smtClean="0"/>
              <a:t>Histological grading of </a:t>
            </a:r>
            <a:r>
              <a:rPr lang="en-US" dirty="0" err="1" smtClean="0"/>
              <a:t>leukoplakia</a:t>
            </a:r>
            <a:r>
              <a:rPr lang="en-US" dirty="0" smtClean="0"/>
              <a:t>-</a:t>
            </a:r>
          </a:p>
          <a:p>
            <a:pPr>
              <a:buFont typeface="Wingdings" pitchFamily="2" charset="2"/>
              <a:buChar char="v"/>
            </a:pPr>
            <a:r>
              <a:rPr lang="en-US" dirty="0" smtClean="0"/>
              <a:t> </a:t>
            </a:r>
            <a:r>
              <a:rPr lang="en-US" dirty="0" err="1" smtClean="0"/>
              <a:t>Acanthosis</a:t>
            </a:r>
            <a:endParaRPr lang="en-US" dirty="0" smtClean="0"/>
          </a:p>
          <a:p>
            <a:pPr>
              <a:buFont typeface="Wingdings" pitchFamily="2" charset="2"/>
              <a:buChar char="v"/>
            </a:pPr>
            <a:r>
              <a:rPr lang="en-US" dirty="0" err="1" smtClean="0"/>
              <a:t>Parakeratosis</a:t>
            </a:r>
            <a:endParaRPr lang="en-US" dirty="0" smtClean="0"/>
          </a:p>
          <a:p>
            <a:pPr>
              <a:buFont typeface="Wingdings" pitchFamily="2" charset="2"/>
              <a:buChar char="v"/>
            </a:pPr>
            <a:r>
              <a:rPr lang="en-US" dirty="0" smtClean="0"/>
              <a:t>Widening of </a:t>
            </a:r>
            <a:r>
              <a:rPr lang="en-US" dirty="0" err="1" smtClean="0"/>
              <a:t>retepegs</a:t>
            </a:r>
            <a:endParaRPr lang="en-US" dirty="0" smtClean="0"/>
          </a:p>
          <a:p>
            <a:pPr>
              <a:buFont typeface="Wingdings" pitchFamily="2" charset="2"/>
              <a:buChar char="v"/>
            </a:pPr>
            <a:r>
              <a:rPr lang="en-US" dirty="0" err="1" smtClean="0"/>
              <a:t>Dyskeratosis</a:t>
            </a:r>
            <a:endParaRPr lang="en-US" dirty="0" smtClean="0"/>
          </a:p>
          <a:p>
            <a:pPr>
              <a:buFont typeface="Wingdings" pitchFamily="2" charset="2"/>
              <a:buChar char="v"/>
            </a:pPr>
            <a:r>
              <a:rPr lang="en-US" dirty="0" smtClean="0"/>
              <a:t>Dysplasia</a:t>
            </a:r>
          </a:p>
          <a:p>
            <a:pPr>
              <a:buFont typeface="Wingdings" pitchFamily="2" charset="2"/>
              <a:buChar char="v"/>
            </a:pPr>
            <a:r>
              <a:rPr lang="en-US" dirty="0" smtClean="0"/>
              <a:t>Carcinoma in situ</a:t>
            </a:r>
          </a:p>
          <a:p>
            <a:pPr>
              <a:buNone/>
            </a:pPr>
            <a:r>
              <a:rPr lang="en-US" dirty="0" smtClean="0">
                <a:solidFill>
                  <a:srgbClr val="FF0000"/>
                </a:solidFill>
              </a:rPr>
              <a:t>Incidence-</a:t>
            </a:r>
            <a:r>
              <a:rPr lang="en-US" dirty="0" smtClean="0"/>
              <a:t> of </a:t>
            </a:r>
            <a:r>
              <a:rPr lang="en-US" dirty="0" err="1" smtClean="0"/>
              <a:t>leukoplakia</a:t>
            </a:r>
            <a:r>
              <a:rPr lang="en-US" dirty="0" smtClean="0"/>
              <a:t> is 20% in smokers.</a:t>
            </a:r>
          </a:p>
          <a:p>
            <a:pPr>
              <a:buNone/>
            </a:pPr>
            <a:r>
              <a:rPr lang="en-US" dirty="0" smtClean="0"/>
              <a:t>                    Where as it is 1% in non smokers.</a:t>
            </a:r>
          </a:p>
          <a:p>
            <a:pPr>
              <a:buNone/>
            </a:pPr>
            <a:r>
              <a:rPr lang="en-US" dirty="0" smtClean="0"/>
              <a:t>        Incidence of </a:t>
            </a:r>
            <a:r>
              <a:rPr lang="en-US" dirty="0" err="1" smtClean="0"/>
              <a:t>leukoplakia</a:t>
            </a:r>
            <a:r>
              <a:rPr lang="en-US" dirty="0" smtClean="0"/>
              <a:t> turning into malignancy is </a:t>
            </a:r>
          </a:p>
          <a:p>
            <a:pPr>
              <a:buNone/>
            </a:pPr>
            <a:r>
              <a:rPr lang="en-US" dirty="0" smtClean="0"/>
              <a:t>        2-10%.It increases with age and duration.</a:t>
            </a:r>
          </a:p>
          <a:p>
            <a:pPr>
              <a:buNone/>
            </a:pPr>
            <a:r>
              <a:rPr lang="en-US" dirty="0" smtClean="0">
                <a:solidFill>
                  <a:srgbClr val="FF0000"/>
                </a:solidFill>
              </a:rPr>
              <a:t>Treatment-</a:t>
            </a:r>
          </a:p>
          <a:p>
            <a:pPr>
              <a:buNone/>
            </a:pPr>
            <a:r>
              <a:rPr lang="en-US" dirty="0" smtClean="0"/>
              <a:t>1.Stop smoking etc.</a:t>
            </a:r>
          </a:p>
          <a:p>
            <a:pPr>
              <a:buNone/>
            </a:pPr>
            <a:r>
              <a:rPr lang="en-US" dirty="0" smtClean="0"/>
              <a:t>2.Excision of lesion with (some time) skin grafting is done.</a:t>
            </a:r>
          </a:p>
          <a:p>
            <a:pPr>
              <a:buNone/>
            </a:pPr>
            <a:r>
              <a:rPr lang="en-US" dirty="0" smtClean="0"/>
              <a:t>3.Isoretinoin can reverse some cases of </a:t>
            </a:r>
            <a:r>
              <a:rPr lang="en-US" dirty="0" err="1" smtClean="0"/>
              <a:t>leukoplakia</a:t>
            </a:r>
            <a:r>
              <a:rPr lang="en-US" dirty="0" smtClean="0"/>
              <a:t>.</a:t>
            </a:r>
          </a:p>
          <a:p>
            <a:pPr>
              <a:buNone/>
            </a:pPr>
            <a:r>
              <a:rPr lang="en-US" dirty="0" smtClean="0"/>
              <a:t>                                                         ***</a:t>
            </a:r>
            <a:endParaRPr lang="en-US" dirty="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40363"/>
          </a:xfrm>
        </p:spPr>
        <p:txBody>
          <a:bodyPr>
            <a:normAutofit fontScale="77500" lnSpcReduction="20000"/>
          </a:bodyPr>
          <a:lstStyle/>
          <a:p>
            <a:pPr>
              <a:buNone/>
            </a:pPr>
            <a:r>
              <a:rPr lang="en-US" dirty="0" smtClean="0"/>
              <a:t>D/d-</a:t>
            </a:r>
          </a:p>
          <a:p>
            <a:pPr>
              <a:buNone/>
            </a:pPr>
            <a:r>
              <a:rPr lang="en-US" dirty="0" smtClean="0"/>
              <a:t>1.Giant cell reparative </a:t>
            </a:r>
            <a:r>
              <a:rPr lang="en-US" dirty="0" err="1" smtClean="0"/>
              <a:t>granuloma</a:t>
            </a:r>
            <a:r>
              <a:rPr lang="en-US" dirty="0" smtClean="0"/>
              <a:t>(Jaffe tumor)</a:t>
            </a:r>
          </a:p>
          <a:p>
            <a:pPr>
              <a:buNone/>
            </a:pPr>
            <a:r>
              <a:rPr lang="en-US" dirty="0" smtClean="0"/>
              <a:t>    It is due to hemorrhage within the bone marrow.</a:t>
            </a:r>
          </a:p>
          <a:p>
            <a:pPr>
              <a:buNone/>
            </a:pPr>
            <a:r>
              <a:rPr lang="en-US" dirty="0" smtClean="0"/>
              <a:t>    This </a:t>
            </a:r>
            <a:r>
              <a:rPr lang="en-US" dirty="0" err="1" smtClean="0"/>
              <a:t>tumour</a:t>
            </a:r>
            <a:r>
              <a:rPr lang="en-US" dirty="0" smtClean="0"/>
              <a:t> affect females in the age group of 10-25yrs.</a:t>
            </a:r>
          </a:p>
          <a:p>
            <a:pPr>
              <a:buNone/>
            </a:pPr>
            <a:r>
              <a:rPr lang="en-US" dirty="0" smtClean="0"/>
              <a:t>    Painless enlargement of </a:t>
            </a:r>
            <a:r>
              <a:rPr lang="en-US" dirty="0" err="1" smtClean="0"/>
              <a:t>mandile.X</a:t>
            </a:r>
            <a:r>
              <a:rPr lang="en-US" dirty="0" smtClean="0"/>
              <a:t>-ray shows-radiolucent artery.</a:t>
            </a:r>
          </a:p>
          <a:p>
            <a:pPr>
              <a:buNone/>
            </a:pPr>
            <a:r>
              <a:rPr lang="en-US" dirty="0" smtClean="0"/>
              <a:t>   Treatment-1.Curettage</a:t>
            </a:r>
          </a:p>
          <a:p>
            <a:pPr>
              <a:buNone/>
            </a:pPr>
            <a:r>
              <a:rPr lang="en-US" dirty="0" smtClean="0"/>
              <a:t>                        2.calcitonin- 0.5 mg daily.</a:t>
            </a:r>
          </a:p>
          <a:p>
            <a:pPr>
              <a:buNone/>
            </a:pPr>
            <a:r>
              <a:rPr lang="en-US" dirty="0" smtClean="0"/>
              <a:t>                          ( Subcutaneous injection for a year)</a:t>
            </a:r>
          </a:p>
          <a:p>
            <a:pPr>
              <a:buNone/>
            </a:pPr>
            <a:r>
              <a:rPr lang="en-US" dirty="0" smtClean="0"/>
              <a:t>2.Osteoclastoma-Rare tumor</a:t>
            </a:r>
          </a:p>
          <a:p>
            <a:pPr>
              <a:buNone/>
            </a:pPr>
            <a:r>
              <a:rPr lang="en-US" dirty="0" smtClean="0"/>
              <a:t>                               -Age-25-40 yrs</a:t>
            </a:r>
          </a:p>
          <a:p>
            <a:pPr>
              <a:buNone/>
            </a:pPr>
            <a:r>
              <a:rPr lang="en-US" dirty="0" smtClean="0"/>
              <a:t>                               - Rapidly growing</a:t>
            </a:r>
          </a:p>
          <a:p>
            <a:pPr>
              <a:buNone/>
            </a:pPr>
            <a:r>
              <a:rPr lang="en-US" dirty="0" smtClean="0"/>
              <a:t>                               -Both side of bone table expands.</a:t>
            </a:r>
          </a:p>
          <a:p>
            <a:pPr>
              <a:buNone/>
            </a:pPr>
            <a:r>
              <a:rPr lang="en-US" dirty="0" smtClean="0"/>
              <a:t>                               -X-ray-Radiolucent cyst &amp; </a:t>
            </a:r>
            <a:r>
              <a:rPr lang="en-US" dirty="0" err="1" smtClean="0"/>
              <a:t>pseudotrabeculae</a:t>
            </a:r>
            <a:r>
              <a:rPr lang="en-US" dirty="0" smtClean="0"/>
              <a:t>.</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lstStyle/>
          <a:p>
            <a:pPr>
              <a:buNone/>
            </a:pPr>
            <a:r>
              <a:rPr lang="en-US" dirty="0" smtClean="0"/>
              <a:t>Treatment-</a:t>
            </a:r>
          </a:p>
          <a:p>
            <a:pPr>
              <a:buNone/>
            </a:pPr>
            <a:endParaRPr lang="en-US" dirty="0" smtClean="0"/>
          </a:p>
          <a:p>
            <a:pPr>
              <a:buNone/>
            </a:pPr>
            <a:r>
              <a:rPr lang="en-US" dirty="0" smtClean="0"/>
              <a:t>1.Simple curettage or </a:t>
            </a:r>
            <a:r>
              <a:rPr lang="en-US" dirty="0" err="1" smtClean="0"/>
              <a:t>enucleation</a:t>
            </a:r>
            <a:r>
              <a:rPr lang="en-US" dirty="0" smtClean="0"/>
              <a:t> may result in recurrence(not done)</a:t>
            </a:r>
          </a:p>
          <a:p>
            <a:pPr>
              <a:buNone/>
            </a:pPr>
            <a:r>
              <a:rPr lang="en-US" dirty="0" smtClean="0"/>
              <a:t>2.Wide excision with 1cm healthy margin.</a:t>
            </a:r>
          </a:p>
          <a:p>
            <a:pPr>
              <a:buNone/>
            </a:pPr>
            <a:r>
              <a:rPr lang="en-US" dirty="0" smtClean="0"/>
              <a:t>   The wide excision may require segmental excision of mandible or even </a:t>
            </a:r>
          </a:p>
          <a:p>
            <a:pPr>
              <a:buNone/>
            </a:pPr>
            <a:r>
              <a:rPr lang="en-US" dirty="0" smtClean="0"/>
              <a:t>    hemi-</a:t>
            </a:r>
            <a:r>
              <a:rPr lang="en-US" dirty="0" err="1" smtClean="0"/>
              <a:t>mandibulectomy</a:t>
            </a:r>
            <a:r>
              <a:rPr lang="en-US" dirty="0" smtClean="0"/>
              <a:t>.</a:t>
            </a:r>
          </a:p>
          <a:p>
            <a:pPr>
              <a:buNone/>
            </a:pPr>
            <a:endParaRPr lang="en-US" dirty="0"/>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endParaRPr lang="en-US" dirty="0" smtClean="0"/>
          </a:p>
          <a:p>
            <a:pPr>
              <a:buNone/>
            </a:pPr>
            <a:endParaRPr lang="en-US" dirty="0" smtClean="0"/>
          </a:p>
          <a:p>
            <a:pPr>
              <a:buNone/>
            </a:pPr>
            <a:endParaRPr lang="en-US" dirty="0" smtClean="0"/>
          </a:p>
          <a:p>
            <a:pPr>
              <a:buNone/>
            </a:pPr>
            <a:r>
              <a:rPr lang="en-US" dirty="0" smtClean="0"/>
              <a:t>                          DENTAL   CYST</a:t>
            </a:r>
            <a:endParaRPr lang="en-US" dirty="0"/>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70000" lnSpcReduction="20000"/>
          </a:bodyPr>
          <a:lstStyle/>
          <a:p>
            <a:r>
              <a:rPr lang="en-US" b="1" i="1" dirty="0" smtClean="0"/>
              <a:t>Types</a:t>
            </a:r>
          </a:p>
          <a:p>
            <a:endParaRPr lang="en-US" i="1" dirty="0" smtClean="0"/>
          </a:p>
          <a:p>
            <a:r>
              <a:rPr lang="en-US" b="1" cap="all" dirty="0" smtClean="0"/>
              <a:t>PERIAPICAL CYST (ODONTOGENIC CYST OR RADICULAR CYST)</a:t>
            </a:r>
            <a:endParaRPr lang="en-US" cap="all" dirty="0" smtClean="0"/>
          </a:p>
          <a:p>
            <a:r>
              <a:rPr lang="en-US" dirty="0" smtClean="0"/>
              <a:t>is the most common </a:t>
            </a:r>
            <a:r>
              <a:rPr lang="en-US" dirty="0" err="1" smtClean="0"/>
              <a:t>odontogenic</a:t>
            </a:r>
            <a:r>
              <a:rPr lang="en-US" dirty="0" smtClean="0"/>
              <a:t> cyst and has various names, including </a:t>
            </a:r>
            <a:r>
              <a:rPr lang="en-US" dirty="0" err="1" smtClean="0"/>
              <a:t>radicular</a:t>
            </a:r>
            <a:r>
              <a:rPr lang="en-US" dirty="0" smtClean="0"/>
              <a:t> cyst, apical periodontal cyst, root end cyst, or dental cyst.</a:t>
            </a:r>
          </a:p>
          <a:p>
            <a:r>
              <a:rPr lang="en-US" dirty="0" smtClean="0"/>
              <a:t>The death or necrosis of the pulp tissue inside the tooth, which stems from tooth decay or trauma will cause this type of cyst. The process of </a:t>
            </a:r>
            <a:r>
              <a:rPr lang="en-US" dirty="0" err="1" smtClean="0"/>
              <a:t>pulpal</a:t>
            </a:r>
            <a:r>
              <a:rPr lang="en-US" dirty="0" smtClean="0"/>
              <a:t> necrosis causes inflammation and the release of toxins at the apex or end of the root tip.</a:t>
            </a:r>
          </a:p>
          <a:p>
            <a:r>
              <a:rPr lang="en-US" dirty="0" smtClean="0"/>
              <a:t>Commonly treated by endodontic therapy. In case the endodontic treatment is not effective, the extraction of the tooth is used, the place of cyst is cleaned and filled with the artificial bone material.</a:t>
            </a:r>
          </a:p>
          <a:p>
            <a:r>
              <a:rPr lang="en-US" dirty="0" smtClean="0"/>
              <a:t>Traditional methods were not effective enough as cysts used to form again. To avoid this the retrograde root canal filling should be used according to the most modern treatment methods.</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normAutofit fontScale="62500" lnSpcReduction="20000"/>
          </a:bodyPr>
          <a:lstStyle/>
          <a:p>
            <a:r>
              <a:rPr lang="en-US" b="1" cap="all" dirty="0" smtClean="0"/>
              <a:t>FOLLICULAR CYST  OR  DENTIGEROUS CYST </a:t>
            </a:r>
            <a:endParaRPr lang="en-US" cap="all" dirty="0" smtClean="0"/>
          </a:p>
          <a:p>
            <a:r>
              <a:rPr lang="en-US" dirty="0" smtClean="0"/>
              <a:t>most commonly found in the area of the lower wisdom teeth or the permanent upper canines, develop around the crown of an </a:t>
            </a:r>
            <a:r>
              <a:rPr lang="en-US" dirty="0" err="1" smtClean="0"/>
              <a:t>unerupted</a:t>
            </a:r>
            <a:r>
              <a:rPr lang="en-US" dirty="0" smtClean="0"/>
              <a:t> tooth. The pressure exerted by an erupting tooth on the follicle may cause the </a:t>
            </a:r>
            <a:r>
              <a:rPr lang="en-US" dirty="0" err="1" smtClean="0"/>
              <a:t>dentigerous</a:t>
            </a:r>
            <a:r>
              <a:rPr lang="en-US" dirty="0" smtClean="0"/>
              <a:t> cyst. This pressure can obstruct the blood flow and create an accumulation of fluid between the enamel membrane tissue and the coronal portion of the tooth. </a:t>
            </a:r>
            <a:r>
              <a:rPr lang="en-US" dirty="0" err="1" smtClean="0"/>
              <a:t>Dentigerous</a:t>
            </a:r>
            <a:r>
              <a:rPr lang="en-US" dirty="0" smtClean="0"/>
              <a:t> cysts usually grow and expand rapidly.</a:t>
            </a:r>
          </a:p>
          <a:p>
            <a:r>
              <a:rPr lang="en-US" dirty="0" smtClean="0"/>
              <a:t>The extraction of the associated tooth and the surgical excision of the cyst. Treatment is often successful, the patient is recalled to watch for </a:t>
            </a:r>
            <a:r>
              <a:rPr lang="en-US" dirty="0" err="1" smtClean="0"/>
              <a:t>recurrance</a:t>
            </a:r>
            <a:r>
              <a:rPr lang="en-US" dirty="0" smtClean="0"/>
              <a:t>.</a:t>
            </a:r>
          </a:p>
          <a:p>
            <a:r>
              <a:rPr lang="en-US" b="1" cap="all" dirty="0" smtClean="0"/>
              <a:t>KERATOCYSTIC  ODONTOGENIC  TUMORS  (KCOTS) </a:t>
            </a:r>
            <a:endParaRPr lang="en-US" cap="all" dirty="0" smtClean="0"/>
          </a:p>
          <a:p>
            <a:r>
              <a:rPr lang="en-US" dirty="0" err="1" smtClean="0"/>
              <a:t>Keratocystic</a:t>
            </a:r>
            <a:r>
              <a:rPr lang="en-US" dirty="0" smtClean="0"/>
              <a:t> </a:t>
            </a:r>
            <a:r>
              <a:rPr lang="en-US" dirty="0" err="1" smtClean="0"/>
              <a:t>Odontogenic</a:t>
            </a:r>
            <a:r>
              <a:rPr lang="en-US" dirty="0" smtClean="0"/>
              <a:t> Tumors are found mostly in the posterior area of the lower jaw or mandible and their characteristics are similar as other types of cysts. An precise diagnosis can be achieved just with biopsy and microscopic analysis, panoramic </a:t>
            </a:r>
            <a:r>
              <a:rPr lang="en-US" dirty="0" err="1" smtClean="0"/>
              <a:t>xray</a:t>
            </a:r>
            <a:r>
              <a:rPr lang="en-US" dirty="0" smtClean="0"/>
              <a:t>.</a:t>
            </a:r>
          </a:p>
          <a:p>
            <a:r>
              <a:rPr lang="en-US" dirty="0" smtClean="0"/>
              <a:t>Swelling is often the only symptom a patient will experience. There are several theories surrounding the origin of the </a:t>
            </a:r>
            <a:r>
              <a:rPr lang="en-US" dirty="0" err="1" smtClean="0"/>
              <a:t>keratocyst</a:t>
            </a:r>
            <a:r>
              <a:rPr lang="en-US" dirty="0" smtClean="0"/>
              <a:t>. Some experts believe the cyst develops in the place the tooth should have. Others argue that the tumors arise from the lamina of impacted teeth.</a:t>
            </a:r>
          </a:p>
          <a:p>
            <a:endParaRPr lang="en-US" dirty="0"/>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DENTAL  CYST</a:t>
            </a:r>
            <a:endParaRPr lang="en-US" dirty="0"/>
          </a:p>
        </p:txBody>
      </p:sp>
      <p:sp>
        <p:nvSpPr>
          <p:cNvPr id="3" name="Content Placeholder 2"/>
          <p:cNvSpPr>
            <a:spLocks noGrp="1"/>
          </p:cNvSpPr>
          <p:nvPr>
            <p:ph idx="1"/>
          </p:nvPr>
        </p:nvSpPr>
        <p:spPr>
          <a:xfrm>
            <a:off x="457200" y="914400"/>
            <a:ext cx="8229600" cy="5211763"/>
          </a:xfrm>
        </p:spPr>
        <p:txBody>
          <a:bodyPr>
            <a:normAutofit fontScale="92500"/>
          </a:bodyPr>
          <a:lstStyle/>
          <a:p>
            <a:pPr algn="just">
              <a:buNone/>
            </a:pPr>
            <a:r>
              <a:rPr lang="en-US" dirty="0" smtClean="0"/>
              <a:t>    This arises from the normally erupted,            chronically infected ,pulp-less caries tooth.</a:t>
            </a:r>
          </a:p>
          <a:p>
            <a:pPr algn="just">
              <a:buNone/>
            </a:pPr>
            <a:r>
              <a:rPr lang="en-US" dirty="0" smtClean="0"/>
              <a:t>   The caries tooth produces a low grade chronic inflammation, which stimulates epithelial debris to proliferate. Later on, this proliferated mass goes on to degeneration necrosis resulting in cyst  formation in the bone.</a:t>
            </a:r>
          </a:p>
          <a:p>
            <a:pPr>
              <a:buNone/>
            </a:pPr>
            <a:r>
              <a:rPr lang="en-US" dirty="0" smtClean="0"/>
              <a:t>C/F- Women-30-40 yrs.</a:t>
            </a:r>
          </a:p>
          <a:p>
            <a:pPr>
              <a:buNone/>
            </a:pPr>
            <a:r>
              <a:rPr lang="en-US" dirty="0" smtClean="0"/>
              <a:t>       - Common in upper jaw.</a:t>
            </a:r>
          </a:p>
          <a:p>
            <a:pPr>
              <a:buNone/>
            </a:pPr>
            <a:r>
              <a:rPr lang="en-US" dirty="0" smtClean="0"/>
              <a:t>       -Slow growing jaw swelling causing deformity</a:t>
            </a:r>
            <a:endParaRPr lang="en-US" dirty="0"/>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descr="Image result for dental cyst"/>
          <p:cNvPicPr>
            <a:picLocks noChangeAspect="1" noChangeArrowheads="1"/>
          </p:cNvPicPr>
          <p:nvPr/>
        </p:nvPicPr>
        <p:blipFill>
          <a:blip r:embed="rId2"/>
          <a:srcRect/>
          <a:stretch>
            <a:fillRect/>
          </a:stretch>
        </p:blipFill>
        <p:spPr bwMode="auto">
          <a:xfrm>
            <a:off x="762000" y="525236"/>
            <a:ext cx="7162800" cy="5587433"/>
          </a:xfrm>
          <a:prstGeom prst="rect">
            <a:avLst/>
          </a:prstGeom>
          <a:noFill/>
        </p:spPr>
      </p:pic>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858" name="Picture 2" descr="Image result for dental cyst"/>
          <p:cNvPicPr>
            <a:picLocks noChangeAspect="1" noChangeArrowheads="1"/>
          </p:cNvPicPr>
          <p:nvPr/>
        </p:nvPicPr>
        <p:blipFill>
          <a:blip r:embed="rId2"/>
          <a:srcRect/>
          <a:stretch>
            <a:fillRect/>
          </a:stretch>
        </p:blipFill>
        <p:spPr bwMode="auto">
          <a:xfrm>
            <a:off x="603669" y="533400"/>
            <a:ext cx="8006931" cy="5943600"/>
          </a:xfrm>
          <a:prstGeom prst="rect">
            <a:avLst/>
          </a:prstGeom>
          <a:noFill/>
        </p:spPr>
      </p:pic>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40363"/>
          </a:xfrm>
        </p:spPr>
        <p:txBody>
          <a:bodyPr/>
          <a:lstStyle/>
          <a:p>
            <a:pPr>
              <a:buNone/>
            </a:pPr>
            <a:r>
              <a:rPr lang="en-US" dirty="0" smtClean="0">
                <a:solidFill>
                  <a:srgbClr val="FF0000"/>
                </a:solidFill>
              </a:rPr>
              <a:t>Diagnosis-</a:t>
            </a:r>
          </a:p>
          <a:p>
            <a:pPr>
              <a:buNone/>
            </a:pPr>
            <a:r>
              <a:rPr lang="en-US" dirty="0" smtClean="0"/>
              <a:t>1.Presence of caries tooth &amp; expansion of bone.</a:t>
            </a:r>
          </a:p>
          <a:p>
            <a:pPr>
              <a:buNone/>
            </a:pPr>
            <a:r>
              <a:rPr lang="en-US" dirty="0" smtClean="0"/>
              <a:t>2.X-ray- showing large </a:t>
            </a:r>
            <a:r>
              <a:rPr lang="en-US" dirty="0" err="1" smtClean="0"/>
              <a:t>unilocular</a:t>
            </a:r>
            <a:r>
              <a:rPr lang="en-US" dirty="0" smtClean="0"/>
              <a:t> cyst in bone.</a:t>
            </a:r>
          </a:p>
          <a:p>
            <a:pPr>
              <a:buNone/>
            </a:pPr>
            <a:r>
              <a:rPr lang="en-US" dirty="0" smtClean="0"/>
              <a:t>3.Aspiration of shows-cholesterol crystals.</a:t>
            </a:r>
          </a:p>
          <a:p>
            <a:pPr>
              <a:buNone/>
            </a:pPr>
            <a:r>
              <a:rPr lang="en-US" dirty="0" smtClean="0">
                <a:solidFill>
                  <a:srgbClr val="FF0000"/>
                </a:solidFill>
              </a:rPr>
              <a:t>Treatment-</a:t>
            </a:r>
          </a:p>
          <a:p>
            <a:pPr>
              <a:buNone/>
            </a:pPr>
            <a:r>
              <a:rPr lang="en-US" dirty="0" smtClean="0"/>
              <a:t>1. Excision of cyst along its epithelial lining</a:t>
            </a:r>
          </a:p>
          <a:p>
            <a:pPr>
              <a:buNone/>
            </a:pPr>
            <a:r>
              <a:rPr lang="en-US" dirty="0" smtClean="0"/>
              <a:t>2.After excision, the cyst wall to be curetted</a:t>
            </a:r>
          </a:p>
          <a:p>
            <a:pPr>
              <a:buNone/>
            </a:pPr>
            <a:r>
              <a:rPr lang="en-US" dirty="0" smtClean="0"/>
              <a:t>    followed by push in of soft tissue in cavity.</a:t>
            </a:r>
          </a:p>
          <a:p>
            <a:pPr>
              <a:buNone/>
            </a:pPr>
            <a:r>
              <a:rPr lang="en-US" dirty="0" smtClean="0"/>
              <a:t>                                      *** </a:t>
            </a:r>
            <a:endParaRPr lang="en-US" dirty="0"/>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lstStyle/>
          <a:p>
            <a:pPr>
              <a:buNone/>
            </a:pPr>
            <a:r>
              <a:rPr lang="en-US" dirty="0" smtClean="0"/>
              <a:t>                  </a:t>
            </a:r>
          </a:p>
          <a:p>
            <a:pPr>
              <a:buNone/>
            </a:pPr>
            <a:endParaRPr lang="en-US" dirty="0" smtClean="0"/>
          </a:p>
          <a:p>
            <a:pPr>
              <a:buNone/>
            </a:pPr>
            <a:endParaRPr lang="en-US" dirty="0" smtClean="0"/>
          </a:p>
          <a:p>
            <a:pPr>
              <a:buNone/>
            </a:pPr>
            <a:endParaRPr lang="en-US" dirty="0" smtClean="0"/>
          </a:p>
          <a:p>
            <a:pPr>
              <a:buNone/>
            </a:pPr>
            <a:r>
              <a:rPr lang="en-US" dirty="0" smtClean="0"/>
              <a:t>                       DENTIGEROUS  CYST</a:t>
            </a:r>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